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65" r:id="rId4"/>
    <p:sldId id="271" r:id="rId5"/>
    <p:sldId id="266" r:id="rId6"/>
    <p:sldId id="272" r:id="rId7"/>
    <p:sldId id="267" r:id="rId8"/>
    <p:sldId id="268" r:id="rId9"/>
    <p:sldId id="269" r:id="rId10"/>
    <p:sldId id="273" r:id="rId11"/>
    <p:sldId id="259" r:id="rId12"/>
  </p:sldIdLst>
  <p:sldSz cx="9144000" cy="5143500" type="screen16x9"/>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a" initials="M" lastIdx="2" clrIdx="0">
    <p:extLst>
      <p:ext uri="{19B8F6BF-5375-455C-9EA6-DF929625EA0E}">
        <p15:presenceInfo xmlns:p15="http://schemas.microsoft.com/office/powerpoint/2012/main" userId="Manue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45D"/>
    <a:srgbClr val="23AAE1"/>
    <a:srgbClr val="A7D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81" autoAdjust="0"/>
  </p:normalViewPr>
  <p:slideViewPr>
    <p:cSldViewPr>
      <p:cViewPr varScale="1">
        <p:scale>
          <a:sx n="63" d="100"/>
          <a:sy n="63" d="100"/>
        </p:scale>
        <p:origin x="51" y="22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1E02F-5472-42AA-8AAE-AEDD1BBB0088}"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2EA1C-FD57-4395-ACEB-B0B429EB6154}" type="slidenum">
              <a:rPr lang="en-US" smtClean="0"/>
              <a:t>‹#›</a:t>
            </a:fld>
            <a:endParaRPr lang="en-US"/>
          </a:p>
        </p:txBody>
      </p:sp>
    </p:spTree>
    <p:extLst>
      <p:ext uri="{BB962C8B-B14F-4D97-AF65-F5344CB8AC3E}">
        <p14:creationId xmlns:p14="http://schemas.microsoft.com/office/powerpoint/2010/main" val="136870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2EA1C-FD57-4395-ACEB-B0B429EB6154}" type="slidenum">
              <a:rPr lang="en-US" smtClean="0"/>
              <a:t>3</a:t>
            </a:fld>
            <a:endParaRPr lang="en-US"/>
          </a:p>
        </p:txBody>
      </p:sp>
    </p:spTree>
    <p:extLst>
      <p:ext uri="{BB962C8B-B14F-4D97-AF65-F5344CB8AC3E}">
        <p14:creationId xmlns:p14="http://schemas.microsoft.com/office/powerpoint/2010/main" val="19373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2EA1C-FD57-4395-ACEB-B0B429EB6154}" type="slidenum">
              <a:rPr lang="en-US" smtClean="0"/>
              <a:t>5</a:t>
            </a:fld>
            <a:endParaRPr lang="en-US"/>
          </a:p>
        </p:txBody>
      </p:sp>
    </p:spTree>
    <p:extLst>
      <p:ext uri="{BB962C8B-B14F-4D97-AF65-F5344CB8AC3E}">
        <p14:creationId xmlns:p14="http://schemas.microsoft.com/office/powerpoint/2010/main" val="1170122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2EA1C-FD57-4395-ACEB-B0B429EB6154}" type="slidenum">
              <a:rPr lang="en-US" smtClean="0"/>
              <a:t>6</a:t>
            </a:fld>
            <a:endParaRPr lang="en-US"/>
          </a:p>
        </p:txBody>
      </p:sp>
    </p:spTree>
    <p:extLst>
      <p:ext uri="{BB962C8B-B14F-4D97-AF65-F5344CB8AC3E}">
        <p14:creationId xmlns:p14="http://schemas.microsoft.com/office/powerpoint/2010/main" val="264830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2EA1C-FD57-4395-ACEB-B0B429EB6154}" type="slidenum">
              <a:rPr lang="en-US" smtClean="0"/>
              <a:t>8</a:t>
            </a:fld>
            <a:endParaRPr lang="en-US"/>
          </a:p>
        </p:txBody>
      </p:sp>
    </p:spTree>
    <p:extLst>
      <p:ext uri="{BB962C8B-B14F-4D97-AF65-F5344CB8AC3E}">
        <p14:creationId xmlns:p14="http://schemas.microsoft.com/office/powerpoint/2010/main" val="158985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ro-RO"/>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o-RO"/>
          </a:p>
        </p:txBody>
      </p:sp>
      <p:sp>
        <p:nvSpPr>
          <p:cNvPr id="4" name="Date Placeholder 3"/>
          <p:cNvSpPr>
            <a:spLocks noGrp="1"/>
          </p:cNvSpPr>
          <p:nvPr>
            <p:ph type="dt" sz="half" idx="10"/>
          </p:nvPr>
        </p:nvSpPr>
        <p:spPr/>
        <p:txBody>
          <a:bodyPr/>
          <a:lstStyle/>
          <a:p>
            <a:fld id="{86A7FACD-A00D-4133-AD6E-AF5F59915BCD}" type="datetimeFigureOut">
              <a:rPr lang="ro-RO" smtClean="0"/>
              <a:t>19.01.2021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B899768-F911-4A61-B3E4-B7D2DE60000D}" type="slidenum">
              <a:rPr lang="ro-RO" smtClean="0"/>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86A7FACD-A00D-4133-AD6E-AF5F59915BCD}" type="datetimeFigureOut">
              <a:rPr lang="ro-RO" smtClean="0"/>
              <a:t>19.01.2021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B899768-F911-4A61-B3E4-B7D2DE60000D}"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86A7FACD-A00D-4133-AD6E-AF5F59915BCD}" type="datetimeFigureOut">
              <a:rPr lang="ro-RO" smtClean="0"/>
              <a:t>19.01.2021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B899768-F911-4A61-B3E4-B7D2DE60000D}"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86A7FACD-A00D-4133-AD6E-AF5F59915BCD}" type="datetimeFigureOut">
              <a:rPr lang="ro-RO" smtClean="0"/>
              <a:t>19.01.2021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B899768-F911-4A61-B3E4-B7D2DE60000D}"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ro-RO"/>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A7FACD-A00D-4133-AD6E-AF5F59915BCD}" type="datetimeFigureOut">
              <a:rPr lang="ro-RO" smtClean="0"/>
              <a:t>19.01.2021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B899768-F911-4A61-B3E4-B7D2DE60000D}" type="slidenum">
              <a:rPr lang="ro-RO" smtClean="0"/>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p:cNvSpPr>
            <a:spLocks noGrp="1"/>
          </p:cNvSpPr>
          <p:nvPr>
            <p:ph type="dt" sz="half" idx="10"/>
          </p:nvPr>
        </p:nvSpPr>
        <p:spPr/>
        <p:txBody>
          <a:bodyPr/>
          <a:lstStyle/>
          <a:p>
            <a:fld id="{86A7FACD-A00D-4133-AD6E-AF5F59915BCD}" type="datetimeFigureOut">
              <a:rPr lang="ro-RO" smtClean="0"/>
              <a:t>19.01.2021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B899768-F911-4A61-B3E4-B7D2DE60000D}" type="slidenum">
              <a:rPr lang="ro-RO" smtClean="0"/>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ro-RO"/>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p:cNvSpPr>
            <a:spLocks noGrp="1"/>
          </p:cNvSpPr>
          <p:nvPr>
            <p:ph type="dt" sz="half" idx="10"/>
          </p:nvPr>
        </p:nvSpPr>
        <p:spPr/>
        <p:txBody>
          <a:bodyPr/>
          <a:lstStyle/>
          <a:p>
            <a:fld id="{86A7FACD-A00D-4133-AD6E-AF5F59915BCD}" type="datetimeFigureOut">
              <a:rPr lang="ro-RO" smtClean="0"/>
              <a:t>19.01.2021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B899768-F911-4A61-B3E4-B7D2DE60000D}" type="slidenum">
              <a:rPr lang="ro-RO" smtClean="0"/>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Date Placeholder 2"/>
          <p:cNvSpPr>
            <a:spLocks noGrp="1"/>
          </p:cNvSpPr>
          <p:nvPr>
            <p:ph type="dt" sz="half" idx="10"/>
          </p:nvPr>
        </p:nvSpPr>
        <p:spPr/>
        <p:txBody>
          <a:bodyPr/>
          <a:lstStyle/>
          <a:p>
            <a:fld id="{86A7FACD-A00D-4133-AD6E-AF5F59915BCD}" type="datetimeFigureOut">
              <a:rPr lang="ro-RO" smtClean="0"/>
              <a:t>19.01.2021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B899768-F911-4A61-B3E4-B7D2DE60000D}"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7FACD-A00D-4133-AD6E-AF5F59915BCD}" type="datetimeFigureOut">
              <a:rPr lang="ro-RO" smtClean="0"/>
              <a:t>19.01.2021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B899768-F911-4A61-B3E4-B7D2DE60000D}"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ro-RO"/>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A7FACD-A00D-4133-AD6E-AF5F59915BCD}" type="datetimeFigureOut">
              <a:rPr lang="ro-RO" smtClean="0"/>
              <a:t>19.01.2021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B899768-F911-4A61-B3E4-B7D2DE60000D}" type="slidenum">
              <a:rPr lang="ro-RO" smtClean="0"/>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ro-RO"/>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A7FACD-A00D-4133-AD6E-AF5F59915BCD}" type="datetimeFigureOut">
              <a:rPr lang="ro-RO" smtClean="0"/>
              <a:t>19.01.2021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B899768-F911-4A61-B3E4-B7D2DE60000D}" type="slidenum">
              <a:rPr lang="ro-RO" smtClean="0"/>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6A7FACD-A00D-4133-AD6E-AF5F59915BCD}" type="datetimeFigureOut">
              <a:rPr lang="ro-RO" smtClean="0"/>
              <a:t>19.01.2021</a:t>
            </a:fld>
            <a:endParaRPr lang="ro-RO"/>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B899768-F911-4A61-B3E4-B7D2DE60000D}"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79912" y="1597819"/>
            <a:ext cx="5364088" cy="2774131"/>
          </a:xfrm>
        </p:spPr>
        <p:txBody>
          <a:bodyPr>
            <a:normAutofit fontScale="90000"/>
          </a:bodyPr>
          <a:lstStyle/>
          <a:p>
            <a:r>
              <a:rPr lang="en-US" sz="2700" b="1" i="0" u="none" strike="noStrike" baseline="0" dirty="0" err="1">
                <a:latin typeface="TrebuchetMS-Bold"/>
              </a:rPr>
              <a:t>Proiect</a:t>
            </a:r>
            <a:r>
              <a:rPr lang="en-US" sz="2700" b="1" i="0" u="none" strike="noStrike" baseline="0" dirty="0">
                <a:latin typeface="TrebuchetMS-Bold"/>
              </a:rPr>
              <a:t> </a:t>
            </a:r>
            <a:r>
              <a:rPr lang="en-US" sz="2700" b="1" i="0" u="none" strike="noStrike" baseline="0" dirty="0" err="1">
                <a:latin typeface="TrebuchetMS-Bold"/>
              </a:rPr>
              <a:t>suport</a:t>
            </a:r>
            <a:r>
              <a:rPr lang="en-US" sz="2700" b="1" i="0" u="none" strike="noStrike" baseline="0" dirty="0">
                <a:latin typeface="TrebuchetMS-Bold"/>
              </a:rPr>
              <a:t> </a:t>
            </a:r>
            <a:r>
              <a:rPr lang="en-US" sz="2700" b="1" i="0" u="none" strike="noStrike" baseline="0" dirty="0" err="1">
                <a:latin typeface="TrebuchetMS-Bold"/>
              </a:rPr>
              <a:t>pentru</a:t>
            </a:r>
            <a:r>
              <a:rPr lang="en-US" sz="2700" b="1" i="0" u="none" strike="noStrike" baseline="0" dirty="0">
                <a:latin typeface="TrebuchetMS-Bold"/>
              </a:rPr>
              <a:t> </a:t>
            </a:r>
            <a:r>
              <a:rPr lang="en-US" sz="2700" b="1" i="0" u="none" strike="noStrike" baseline="0" dirty="0" err="1">
                <a:latin typeface="TrebuchetMS-Bold"/>
              </a:rPr>
              <a:t>pregătirea</a:t>
            </a:r>
            <a:r>
              <a:rPr lang="en-US" sz="2700" b="1" i="0" u="none" strike="noStrike" baseline="0" dirty="0">
                <a:latin typeface="TrebuchetMS-Bold"/>
              </a:rPr>
              <a:t> DANUBIUS – RI</a:t>
            </a:r>
            <a:br>
              <a:rPr lang="en-US" sz="4000" b="1" i="0" u="none" strike="noStrike" baseline="0" dirty="0">
                <a:latin typeface="TrebuchetMS-Bold"/>
              </a:rPr>
            </a:br>
            <a:r>
              <a:rPr lang="en-US" sz="1800" b="0" i="0" u="none" strike="noStrike" baseline="0" dirty="0">
                <a:latin typeface="TrebuchetMS"/>
              </a:rPr>
              <a:t>Cod SMIS</a:t>
            </a:r>
            <a:r>
              <a:rPr lang="en-US" sz="1800" dirty="0">
                <a:latin typeface="TrebuchetMS"/>
              </a:rPr>
              <a:t> </a:t>
            </a:r>
            <a:r>
              <a:rPr lang="en-US" sz="1800" b="0" i="0" u="none" strike="noStrike" baseline="0" dirty="0">
                <a:latin typeface="TrebuchetMS"/>
              </a:rPr>
              <a:t>139648</a:t>
            </a:r>
            <a:br>
              <a:rPr lang="en-US" sz="1800" b="0" i="0" u="none" strike="noStrike" baseline="0" dirty="0">
                <a:latin typeface="TrebuchetMS"/>
              </a:rPr>
            </a:br>
            <a:r>
              <a:rPr lang="fr-FR" sz="1800" b="0" i="0" u="none" strike="noStrike" baseline="0" dirty="0">
                <a:latin typeface="TrebuchetMS"/>
              </a:rPr>
              <a:t>Apel de </a:t>
            </a:r>
            <a:r>
              <a:rPr lang="fr-FR" sz="1800" b="0" i="0" u="none" strike="noStrike" baseline="0" dirty="0" err="1">
                <a:latin typeface="TrebuchetMS"/>
              </a:rPr>
              <a:t>proiecte</a:t>
            </a:r>
            <a:r>
              <a:rPr lang="fr-FR" sz="1800" b="0" i="0" u="none" strike="noStrike" baseline="0" dirty="0">
                <a:latin typeface="TrebuchetMS"/>
              </a:rPr>
              <a:t> </a:t>
            </a:r>
            <a:r>
              <a:rPr lang="fr-FR" sz="1800" b="1" i="0" u="none" strike="noStrike" baseline="0" dirty="0">
                <a:latin typeface="TrebuchetMS-Bold"/>
              </a:rPr>
              <a:t>POC/699/1/1/Mari </a:t>
            </a:r>
            <a:r>
              <a:rPr lang="fr-FR" sz="1800" b="1" i="0" u="none" strike="noStrike" baseline="0" dirty="0" err="1">
                <a:latin typeface="TrebuchetMS-Bold"/>
              </a:rPr>
              <a:t>infrastructuri</a:t>
            </a:r>
            <a:r>
              <a:rPr lang="fr-FR" sz="1800" b="1" i="0" u="none" strike="noStrike" baseline="0" dirty="0">
                <a:latin typeface="TrebuchetMS-Bold"/>
              </a:rPr>
              <a:t> de CD</a:t>
            </a:r>
            <a:br>
              <a:rPr lang="fr-FR" sz="1800" b="1" i="0" u="none" strike="noStrike" baseline="0" dirty="0">
                <a:latin typeface="TrebuchetMS-Bold"/>
              </a:rPr>
            </a:br>
            <a:r>
              <a:rPr lang="en-US" sz="1800" b="1" i="0" u="none" strike="noStrike" baseline="0" dirty="0">
                <a:latin typeface="TrebuchetMS-Bold"/>
              </a:rPr>
              <a:t>Tip </a:t>
            </a:r>
            <a:r>
              <a:rPr lang="en-US" sz="1800" b="1" i="0" u="none" strike="noStrike" baseline="0" dirty="0" err="1">
                <a:latin typeface="TrebuchetMS-Bold"/>
              </a:rPr>
              <a:t>proiect</a:t>
            </a:r>
            <a:r>
              <a:rPr lang="en-US" sz="1800" b="1" i="0" u="none" strike="noStrike" baseline="0" dirty="0">
                <a:latin typeface="TrebuchetMS-Bold"/>
              </a:rPr>
              <a:t>: </a:t>
            </a:r>
            <a:r>
              <a:rPr lang="en-US" sz="1800" b="1" i="0" u="none" strike="noStrike" baseline="0" dirty="0" err="1">
                <a:latin typeface="TrebuchetMS-Bold"/>
              </a:rPr>
              <a:t>Proiect</a:t>
            </a:r>
            <a:r>
              <a:rPr lang="en-US" sz="1800" b="1" i="0" u="none" strike="noStrike" baseline="0" dirty="0">
                <a:latin typeface="TrebuchetMS-Bold"/>
              </a:rPr>
              <a:t> </a:t>
            </a:r>
            <a:r>
              <a:rPr lang="en-US" sz="1800" b="1" i="0" u="none" strike="noStrike" baseline="0" dirty="0" err="1">
                <a:latin typeface="TrebuchetMS-Bold"/>
              </a:rPr>
              <a:t>suport</a:t>
            </a:r>
            <a:r>
              <a:rPr lang="en-US" sz="1800" b="1" i="0" u="none" strike="noStrike" baseline="0" dirty="0">
                <a:latin typeface="TrebuchetMS-Bold"/>
              </a:rPr>
              <a:t> </a:t>
            </a:r>
            <a:r>
              <a:rPr lang="en-US" sz="1800" b="1" i="0" u="none" strike="noStrike" baseline="0" dirty="0" err="1">
                <a:latin typeface="TrebuchetMS-Bold"/>
              </a:rPr>
              <a:t>pentru</a:t>
            </a:r>
            <a:r>
              <a:rPr lang="en-US" sz="1800" b="1" i="0" u="none" strike="noStrike" baseline="0" dirty="0">
                <a:latin typeface="TrebuchetMS-Bold"/>
              </a:rPr>
              <a:t> </a:t>
            </a:r>
            <a:r>
              <a:rPr lang="en-US" sz="1800" b="1" i="0" u="none" strike="noStrike" baseline="0" dirty="0" err="1">
                <a:latin typeface="TrebuchetMS-Bold"/>
              </a:rPr>
              <a:t>pregătirea</a:t>
            </a:r>
            <a:r>
              <a:rPr lang="en-US" sz="1800" b="1" i="0" u="none" strike="noStrike" baseline="0" dirty="0">
                <a:latin typeface="TrebuchetMS-Bold"/>
              </a:rPr>
              <a:t> </a:t>
            </a:r>
            <a:r>
              <a:rPr lang="en-US" sz="1800" b="1" i="0" u="none" strike="noStrike" baseline="0" dirty="0" err="1">
                <a:latin typeface="TrebuchetMS-Bold"/>
              </a:rPr>
              <a:t>proiectului</a:t>
            </a:r>
            <a:r>
              <a:rPr lang="en-US" sz="1800" b="1" i="0" u="none" strike="noStrike" baseline="0" dirty="0">
                <a:latin typeface="TrebuchetMS-Bold"/>
              </a:rPr>
              <a:t> DANUBIUS – RI</a:t>
            </a:r>
            <a:br>
              <a:rPr lang="en-US" sz="1800" b="1" i="0" u="none" strike="noStrike" baseline="0" dirty="0">
                <a:latin typeface="TrebuchetMS-Bold"/>
              </a:rPr>
            </a:br>
            <a:br>
              <a:rPr lang="en-US" sz="1800" b="1" i="0" u="none" strike="noStrike" baseline="0" dirty="0">
                <a:latin typeface="TrebuchetMS-Bold"/>
              </a:rPr>
            </a:br>
            <a:br>
              <a:rPr lang="en-US" sz="1800" b="1" i="0" u="none" strike="noStrike" baseline="0" dirty="0">
                <a:latin typeface="TrebuchetMS-Bold"/>
              </a:rPr>
            </a:br>
            <a:r>
              <a:rPr lang="en-US" sz="1800" b="1" i="0" u="none" strike="noStrike" baseline="0" dirty="0">
                <a:latin typeface="TrebuchetMS-Bold"/>
              </a:rPr>
              <a:t>Manuela </a:t>
            </a:r>
            <a:r>
              <a:rPr lang="en-US" sz="1800" b="1" i="0" u="none" strike="noStrike" baseline="0" dirty="0" err="1">
                <a:latin typeface="TrebuchetMS-Bold"/>
              </a:rPr>
              <a:t>Elisabeta</a:t>
            </a:r>
            <a:r>
              <a:rPr lang="en-US" sz="1800" b="1" i="0" u="none" strike="noStrike" baseline="0" dirty="0">
                <a:latin typeface="TrebuchetMS-Bold"/>
              </a:rPr>
              <a:t> SIDOROFF</a:t>
            </a:r>
            <a:br>
              <a:rPr lang="en-US" sz="1800" b="1" i="0" u="none" strike="noStrike" baseline="0" dirty="0">
                <a:latin typeface="TrebuchetMS-Bold"/>
              </a:rPr>
            </a:br>
            <a:r>
              <a:rPr lang="en-US" sz="1800" b="1" i="0" u="none" strike="noStrike" baseline="0" dirty="0" err="1">
                <a:latin typeface="TrebuchetMS-Bold"/>
              </a:rPr>
              <a:t>Institutul</a:t>
            </a:r>
            <a:r>
              <a:rPr lang="en-US" sz="1800" b="1" i="0" u="none" strike="noStrike" baseline="0" dirty="0">
                <a:latin typeface="TrebuchetMS-Bold"/>
              </a:rPr>
              <a:t> National C&amp;D </a:t>
            </a:r>
            <a:r>
              <a:rPr lang="en-US" sz="1800" b="1" i="0" u="none" strike="noStrike" baseline="0" dirty="0" err="1">
                <a:latin typeface="TrebuchetMS-Bold"/>
              </a:rPr>
              <a:t>pentru</a:t>
            </a:r>
            <a:r>
              <a:rPr lang="en-US" sz="1800" b="1" i="0" u="none" strike="noStrike" baseline="0" dirty="0">
                <a:latin typeface="TrebuchetMS-Bold"/>
              </a:rPr>
              <a:t> </a:t>
            </a:r>
            <a:r>
              <a:rPr lang="en-US" sz="1800" b="1" i="0" u="none" strike="noStrike" baseline="0" dirty="0" err="1">
                <a:latin typeface="TrebuchetMS-Bold"/>
              </a:rPr>
              <a:t>Stiinte</a:t>
            </a:r>
            <a:r>
              <a:rPr lang="en-US" sz="1800" b="1" i="0" u="none" strike="noStrike" baseline="0" dirty="0">
                <a:latin typeface="TrebuchetMS-Bold"/>
              </a:rPr>
              <a:t> BIOLOGICE</a:t>
            </a:r>
            <a:br>
              <a:rPr lang="en-US" sz="1800" b="1" i="0" u="none" strike="noStrike" baseline="0" dirty="0">
                <a:latin typeface="TrebuchetMS-Bold"/>
              </a:rPr>
            </a:br>
            <a:endParaRPr lang="en-US" altLang="en-US" sz="1800" b="1" i="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269776" y="1484618"/>
            <a:ext cx="8604448" cy="3024336"/>
          </a:xfrm>
          <a:prstGeom prst="rect">
            <a:avLst/>
          </a:prstGeom>
        </p:spPr>
        <p:txBody>
          <a:bodyPr vert="horz" lIns="91440" tIns="45720" rIns="91440" bIns="45720" rtlCol="0" anchor="ctr">
            <a:normAutofit/>
          </a:bodyPr>
          <a:lstStyle/>
          <a:p>
            <a:pPr marL="285750" marR="0" indent="-285750">
              <a:lnSpc>
                <a:spcPct val="107000"/>
              </a:lnSpc>
              <a:spcBef>
                <a:spcPts val="0"/>
              </a:spcBef>
              <a:spcAft>
                <a:spcPts val="800"/>
              </a:spcAft>
              <a:buFont typeface="Arial" panose="020B0604020202020204" pitchFamily="34" charset="0"/>
              <a:buChar char="•"/>
            </a:pPr>
            <a:endParaRPr lang="en-US" sz="2800" b="1" dirty="0"/>
          </a:p>
        </p:txBody>
      </p:sp>
      <p:sp>
        <p:nvSpPr>
          <p:cNvPr id="8" name="TextBox 7">
            <a:extLst>
              <a:ext uri="{FF2B5EF4-FFF2-40B4-BE49-F238E27FC236}">
                <a16:creationId xmlns:a16="http://schemas.microsoft.com/office/drawing/2014/main" id="{E8443CE8-BCE4-4C91-84E1-C69C3A6B21F6}"/>
              </a:ext>
            </a:extLst>
          </p:cNvPr>
          <p:cNvSpPr txBox="1"/>
          <p:nvPr/>
        </p:nvSpPr>
        <p:spPr>
          <a:xfrm>
            <a:off x="179512" y="222764"/>
            <a:ext cx="4673600" cy="523220"/>
          </a:xfrm>
          <a:prstGeom prst="rect">
            <a:avLst/>
          </a:prstGeom>
          <a:noFill/>
        </p:spPr>
        <p:txBody>
          <a:bodyPr wrap="square">
            <a:spAutoFit/>
          </a:bodyPr>
          <a:lstStyle/>
          <a:p>
            <a:r>
              <a:rPr lang="en-US" sz="2800" b="1" dirty="0" err="1">
                <a:solidFill>
                  <a:srgbClr val="23AAE1"/>
                </a:solidFill>
                <a:latin typeface="Trebuchet MS" panose="020B0603020202020204" pitchFamily="34" charset="0"/>
              </a:rPr>
              <a:t>Grafic</a:t>
            </a:r>
            <a:r>
              <a:rPr lang="en-US" sz="2800" b="1" dirty="0">
                <a:solidFill>
                  <a:srgbClr val="23AAE1"/>
                </a:solidFill>
                <a:latin typeface="Trebuchet MS" panose="020B0603020202020204" pitchFamily="34" charset="0"/>
              </a:rPr>
              <a:t> </a:t>
            </a:r>
            <a:r>
              <a:rPr lang="en-US" sz="2800" b="1" dirty="0" err="1">
                <a:solidFill>
                  <a:srgbClr val="23AAE1"/>
                </a:solidFill>
                <a:latin typeface="Trebuchet MS" panose="020B0603020202020204" pitchFamily="34" charset="0"/>
              </a:rPr>
              <a:t>implementare</a:t>
            </a:r>
            <a:endParaRPr lang="en-US" sz="2800" dirty="0">
              <a:latin typeface="Trebuchet MS" panose="020B0603020202020204" pitchFamily="34" charset="0"/>
            </a:endParaRPr>
          </a:p>
        </p:txBody>
      </p:sp>
      <p:pic>
        <p:nvPicPr>
          <p:cNvPr id="12" name="Picture 11">
            <a:extLst>
              <a:ext uri="{FF2B5EF4-FFF2-40B4-BE49-F238E27FC236}">
                <a16:creationId xmlns:a16="http://schemas.microsoft.com/office/drawing/2014/main" id="{FED39E5B-AB06-4C6D-AD38-E718663502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23" y="771550"/>
            <a:ext cx="8174585" cy="3737404"/>
          </a:xfrm>
          <a:prstGeom prst="rect">
            <a:avLst/>
          </a:prstGeom>
        </p:spPr>
      </p:pic>
    </p:spTree>
    <p:extLst>
      <p:ext uri="{BB962C8B-B14F-4D97-AF65-F5344CB8AC3E}">
        <p14:creationId xmlns:p14="http://schemas.microsoft.com/office/powerpoint/2010/main" val="443123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51470"/>
            <a:ext cx="4176464" cy="504056"/>
          </a:xfrm>
        </p:spPr>
        <p:txBody>
          <a:bodyPr>
            <a:normAutofit fontScale="90000"/>
          </a:bodyPr>
          <a:lstStyle/>
          <a:p>
            <a:r>
              <a:rPr lang="en-US" sz="6000" b="1" dirty="0" err="1">
                <a:solidFill>
                  <a:srgbClr val="23AAE1"/>
                </a:solidFill>
                <a:latin typeface="Trebuchet MS" pitchFamily="34" charset="0"/>
              </a:rPr>
              <a:t>Mulţumesc</a:t>
            </a:r>
            <a:r>
              <a:rPr lang="en-US" sz="6000" b="1" dirty="0">
                <a:solidFill>
                  <a:srgbClr val="23AAE1"/>
                </a:solidFill>
                <a:latin typeface="Trebuchet MS" pitchFamily="34" charset="0"/>
              </a:rPr>
              <a:t>!</a:t>
            </a:r>
            <a:endParaRPr lang="ro-RO" sz="6000" b="1" dirty="0">
              <a:solidFill>
                <a:srgbClr val="23AAE1"/>
              </a:solidFill>
              <a:latin typeface="Trebuchet MS" pitchFamily="34" charset="0"/>
            </a:endParaRPr>
          </a:p>
        </p:txBody>
      </p:sp>
      <p:pic>
        <p:nvPicPr>
          <p:cNvPr id="3" name="Picture 2">
            <a:extLst>
              <a:ext uri="{FF2B5EF4-FFF2-40B4-BE49-F238E27FC236}">
                <a16:creationId xmlns:a16="http://schemas.microsoft.com/office/drawing/2014/main" id="{34B5E881-F849-42BB-B315-776279EBD1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02" t="17279"/>
          <a:stretch/>
        </p:blipFill>
        <p:spPr>
          <a:xfrm>
            <a:off x="0" y="915566"/>
            <a:ext cx="7249684" cy="38205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95486"/>
            <a:ext cx="4042792" cy="569218"/>
          </a:xfrm>
        </p:spPr>
        <p:txBody>
          <a:bodyPr>
            <a:normAutofit/>
          </a:bodyPr>
          <a:lstStyle/>
          <a:p>
            <a:pPr algn="l"/>
            <a:r>
              <a:rPr lang="en-US" sz="2800" b="1" dirty="0" err="1">
                <a:solidFill>
                  <a:srgbClr val="23AAE1"/>
                </a:solidFill>
                <a:latin typeface="Trebuchet MS" pitchFamily="34" charset="0"/>
              </a:rPr>
              <a:t>Parteneri</a:t>
            </a:r>
            <a:r>
              <a:rPr lang="en-US" sz="2800" b="1" dirty="0">
                <a:solidFill>
                  <a:srgbClr val="23AAE1"/>
                </a:solidFill>
                <a:latin typeface="Trebuchet MS" pitchFamily="34" charset="0"/>
              </a:rPr>
              <a:t>:</a:t>
            </a:r>
            <a:endParaRPr lang="ro-RO" sz="2800" b="1" dirty="0">
              <a:solidFill>
                <a:srgbClr val="23AAE1"/>
              </a:solidFill>
              <a:latin typeface="Trebuchet MS" pitchFamily="34" charset="0"/>
            </a:endParaRPr>
          </a:p>
        </p:txBody>
      </p:sp>
      <p:sp>
        <p:nvSpPr>
          <p:cNvPr id="5" name="Title 1"/>
          <p:cNvSpPr txBox="1">
            <a:spLocks/>
          </p:cNvSpPr>
          <p:nvPr/>
        </p:nvSpPr>
        <p:spPr>
          <a:xfrm>
            <a:off x="179512" y="1131590"/>
            <a:ext cx="8604448" cy="3024336"/>
          </a:xfrm>
          <a:prstGeom prst="rect">
            <a:avLst/>
          </a:prstGeom>
        </p:spPr>
        <p:txBody>
          <a:bodyPr vert="horz" lIns="91440" tIns="45720" rIns="91440" bIns="45720" rtlCol="0" anchor="ctr">
            <a:normAutofit fontScale="70000" lnSpcReduction="20000"/>
          </a:bodyPr>
          <a:lstStyle/>
          <a:p>
            <a:pPr marL="285750" marR="0" indent="-285750">
              <a:lnSpc>
                <a:spcPct val="107000"/>
              </a:lnSpc>
              <a:spcBef>
                <a:spcPts val="0"/>
              </a:spcBef>
              <a:spcAft>
                <a:spcPts val="800"/>
              </a:spcAft>
              <a:buFont typeface="Arial" panose="020B0604020202020204" pitchFamily="34" charset="0"/>
              <a:buChar char="•"/>
            </a:pP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Institutul</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Național</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de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Cercetare</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Dezvoltare</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pentru</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Științe</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Biologice</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în</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calitate</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de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coordonator</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p>
          <a:p>
            <a:pPr marL="285750" marR="0" indent="-285750">
              <a:lnSpc>
                <a:spcPct val="107000"/>
              </a:lnSpc>
              <a:spcBef>
                <a:spcPts val="0"/>
              </a:spcBef>
              <a:spcAft>
                <a:spcPts val="800"/>
              </a:spcAft>
              <a:buFont typeface="Arial" panose="020B0604020202020204" pitchFamily="34" charset="0"/>
              <a:buChar char="•"/>
            </a:pP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Institutul</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Național</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de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Cercetare</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Dezvoltare</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pentru</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Geologie</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și</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Geoecologie</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Marină</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GeoEcoMar</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p>
          <a:p>
            <a:pPr marL="285750" marR="0" indent="-285750">
              <a:lnSpc>
                <a:spcPct val="107000"/>
              </a:lnSpc>
              <a:spcBef>
                <a:spcPts val="0"/>
              </a:spcBef>
              <a:spcAft>
                <a:spcPts val="800"/>
              </a:spcAft>
              <a:buFont typeface="Arial" panose="020B0604020202020204" pitchFamily="34" charset="0"/>
              <a:buChar char="•"/>
            </a:pP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Institutul</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Naţional</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de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Cercetare-Dezvoltare</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"Delta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Dunării</a:t>
            </a:r>
            <a:r>
              <a:rPr lang="ro-RO" sz="2800" dirty="0">
                <a:solidFill>
                  <a:srgbClr val="262626"/>
                </a:solidFill>
                <a:latin typeface="Calibri" panose="020F0502020204030204" pitchFamily="34" charset="0"/>
                <a:ea typeface="Calibri" panose="020F0502020204030204" pitchFamily="34" charset="0"/>
                <a:cs typeface="Calibri" panose="020F0502020204030204" pitchFamily="34" charset="0"/>
              </a:rPr>
              <a:t>,</a:t>
            </a:r>
            <a:endParaRPr lang="ro-RO"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07000"/>
              </a:lnSpc>
              <a:spcBef>
                <a:spcPts val="0"/>
              </a:spcBef>
              <a:spcAft>
                <a:spcPts val="800"/>
              </a:spcAft>
              <a:buFont typeface="Arial" panose="020B0604020202020204" pitchFamily="34" charset="0"/>
              <a:buChar char="•"/>
            </a:pP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Institutul</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de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Geodinamica</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Sabba</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S.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Stefanescu</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al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Academi</a:t>
            </a:r>
            <a:r>
              <a:rPr lang="ro-RO"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ei</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Român</a:t>
            </a:r>
            <a:r>
              <a:rPr lang="ro-RO"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e</a:t>
            </a:r>
            <a:r>
              <a:rPr lang="en-GB"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p>
          <a:p>
            <a:pPr marL="285750" marR="0" indent="-285750">
              <a:lnSpc>
                <a:spcPct val="107000"/>
              </a:lnSpc>
              <a:spcBef>
                <a:spcPts val="0"/>
              </a:spcBef>
              <a:spcAft>
                <a:spcPts val="800"/>
              </a:spcAft>
              <a:buFont typeface="Arial" panose="020B0604020202020204" pitchFamily="34" charset="0"/>
              <a:buChar char="•"/>
            </a:pPr>
            <a:endParaRPr lang="en-GB" sz="2800" dirty="0">
              <a:solidFill>
                <a:srgbClr val="262626"/>
              </a:solidFill>
              <a:latin typeface="Calibri" panose="020F0502020204030204" pitchFamily="34" charset="0"/>
              <a:cs typeface="Calibri" panose="020F0502020204030204" pitchFamily="34" charset="0"/>
            </a:endParaRPr>
          </a:p>
          <a:p>
            <a:pPr marR="0">
              <a:lnSpc>
                <a:spcPct val="107000"/>
              </a:lnSpc>
              <a:spcBef>
                <a:spcPts val="0"/>
              </a:spcBef>
              <a:spcAft>
                <a:spcPts val="800"/>
              </a:spcAft>
            </a:pPr>
            <a:r>
              <a:rPr lang="en-GB" sz="2800" b="1" dirty="0" err="1">
                <a:solidFill>
                  <a:srgbClr val="262626"/>
                </a:solidFill>
                <a:latin typeface="Calibri" panose="020F0502020204030204" pitchFamily="34" charset="0"/>
                <a:cs typeface="Calibri" panose="020F0502020204030204" pitchFamily="34" charset="0"/>
              </a:rPr>
              <a:t>Proiectul</a:t>
            </a:r>
            <a:r>
              <a:rPr lang="en-GB" sz="2800" b="1" dirty="0">
                <a:solidFill>
                  <a:srgbClr val="262626"/>
                </a:solidFill>
                <a:latin typeface="Calibri" panose="020F0502020204030204" pitchFamily="34" charset="0"/>
                <a:cs typeface="Calibri" panose="020F0502020204030204" pitchFamily="34" charset="0"/>
              </a:rPr>
              <a:t> </a:t>
            </a:r>
            <a:r>
              <a:rPr lang="en-GB" sz="2800" b="1" dirty="0" err="1">
                <a:solidFill>
                  <a:srgbClr val="262626"/>
                </a:solidFill>
                <a:latin typeface="Calibri" panose="020F0502020204030204" pitchFamily="34" charset="0"/>
                <a:cs typeface="Calibri" panose="020F0502020204030204" pitchFamily="34" charset="0"/>
              </a:rPr>
              <a:t>este</a:t>
            </a:r>
            <a:r>
              <a:rPr lang="en-GB" sz="2800" b="1" dirty="0">
                <a:solidFill>
                  <a:srgbClr val="262626"/>
                </a:solidFill>
                <a:latin typeface="Calibri" panose="020F0502020204030204" pitchFamily="34" charset="0"/>
                <a:cs typeface="Calibri" panose="020F0502020204030204" pitchFamily="34" charset="0"/>
              </a:rPr>
              <a:t> </a:t>
            </a:r>
            <a:r>
              <a:rPr lang="en-GB" sz="2800" b="1" dirty="0" err="1">
                <a:solidFill>
                  <a:srgbClr val="262626"/>
                </a:solidFill>
                <a:latin typeface="Calibri" panose="020F0502020204030204" pitchFamily="34" charset="0"/>
                <a:cs typeface="Calibri" panose="020F0502020204030204" pitchFamily="34" charset="0"/>
              </a:rPr>
              <a:t>implementat</a:t>
            </a:r>
            <a:r>
              <a:rPr lang="en-GB" sz="2800" b="1" dirty="0">
                <a:solidFill>
                  <a:srgbClr val="262626"/>
                </a:solidFill>
                <a:latin typeface="Calibri" panose="020F0502020204030204" pitchFamily="34" charset="0"/>
                <a:cs typeface="Calibri" panose="020F0502020204030204" pitchFamily="34" charset="0"/>
              </a:rPr>
              <a:t> in </a:t>
            </a:r>
            <a:r>
              <a:rPr lang="en-GB" sz="2800" b="1" dirty="0" err="1">
                <a:solidFill>
                  <a:srgbClr val="262626"/>
                </a:solidFill>
                <a:latin typeface="Calibri" panose="020F0502020204030204" pitchFamily="34" charset="0"/>
                <a:cs typeface="Calibri" panose="020F0502020204030204" pitchFamily="34" charset="0"/>
              </a:rPr>
              <a:t>regiunea</a:t>
            </a:r>
            <a:r>
              <a:rPr lang="en-GB" sz="2800" b="1" dirty="0">
                <a:solidFill>
                  <a:srgbClr val="262626"/>
                </a:solidFill>
                <a:latin typeface="Calibri" panose="020F0502020204030204" pitchFamily="34" charset="0"/>
                <a:cs typeface="Calibri" panose="020F0502020204030204" pitchFamily="34" charset="0"/>
              </a:rPr>
              <a:t> de </a:t>
            </a:r>
            <a:r>
              <a:rPr lang="en-GB" sz="2800" b="1" dirty="0" err="1">
                <a:solidFill>
                  <a:srgbClr val="262626"/>
                </a:solidFill>
                <a:latin typeface="Calibri" panose="020F0502020204030204" pitchFamily="34" charset="0"/>
                <a:cs typeface="Calibri" panose="020F0502020204030204" pitchFamily="34" charset="0"/>
              </a:rPr>
              <a:t>dezvoltare</a:t>
            </a:r>
            <a:r>
              <a:rPr lang="en-GB" sz="2800" b="1" dirty="0">
                <a:solidFill>
                  <a:srgbClr val="262626"/>
                </a:solidFill>
                <a:latin typeface="Calibri" panose="020F0502020204030204" pitchFamily="34" charset="0"/>
                <a:cs typeface="Calibri" panose="020F0502020204030204" pitchFamily="34" charset="0"/>
              </a:rPr>
              <a:t> S-E la </a:t>
            </a:r>
            <a:r>
              <a:rPr lang="en-GB" sz="2800" b="1" dirty="0" err="1">
                <a:solidFill>
                  <a:srgbClr val="262626"/>
                </a:solidFill>
                <a:latin typeface="Calibri" panose="020F0502020204030204" pitchFamily="34" charset="0"/>
                <a:cs typeface="Calibri" panose="020F0502020204030204" pitchFamily="34" charset="0"/>
              </a:rPr>
              <a:t>Murighiol</a:t>
            </a:r>
            <a:r>
              <a:rPr lang="en-GB" sz="2800" b="1" dirty="0">
                <a:solidFill>
                  <a:srgbClr val="262626"/>
                </a:solidFill>
                <a:latin typeface="Calibri" panose="020F0502020204030204" pitchFamily="34" charset="0"/>
                <a:cs typeface="Calibri" panose="020F0502020204030204" pitchFamily="34" charset="0"/>
              </a:rPr>
              <a:t>, </a:t>
            </a:r>
            <a:r>
              <a:rPr lang="en-GB" sz="2800" b="1" dirty="0" err="1">
                <a:solidFill>
                  <a:srgbClr val="262626"/>
                </a:solidFill>
                <a:latin typeface="Calibri" panose="020F0502020204030204" pitchFamily="34" charset="0"/>
                <a:cs typeface="Calibri" panose="020F0502020204030204" pitchFamily="34" charset="0"/>
              </a:rPr>
              <a:t>Tulcea</a:t>
            </a:r>
            <a:r>
              <a:rPr lang="en-GB" sz="2800" b="1" dirty="0">
                <a:solidFill>
                  <a:srgbClr val="262626"/>
                </a:solidFill>
                <a:latin typeface="Calibri" panose="020F0502020204030204" pitchFamily="34" charset="0"/>
                <a:cs typeface="Calibri" panose="020F0502020204030204" pitchFamily="34" charset="0"/>
              </a:rPr>
              <a:t>, </a:t>
            </a:r>
            <a:r>
              <a:rPr lang="ro-RO" sz="2800" b="1" dirty="0">
                <a:solidFill>
                  <a:srgbClr val="262626"/>
                </a:solidFill>
                <a:latin typeface="Calibri" panose="020F0502020204030204" pitchFamily="34" charset="0"/>
                <a:cs typeface="Calibri" panose="020F0502020204030204" pitchFamily="34" charset="0"/>
              </a:rPr>
              <a:t>S</a:t>
            </a:r>
            <a:r>
              <a:rPr lang="en-GB" sz="2800" b="1" dirty="0" err="1">
                <a:solidFill>
                  <a:srgbClr val="262626"/>
                </a:solidFill>
                <a:latin typeface="Calibri" panose="020F0502020204030204" pitchFamily="34" charset="0"/>
                <a:cs typeface="Calibri" panose="020F0502020204030204" pitchFamily="34" charset="0"/>
              </a:rPr>
              <a:t>ulina</a:t>
            </a:r>
            <a:r>
              <a:rPr lang="en-GB" sz="2800" b="1" dirty="0">
                <a:solidFill>
                  <a:srgbClr val="262626"/>
                </a:solidFill>
                <a:latin typeface="Calibri" panose="020F0502020204030204" pitchFamily="34" charset="0"/>
                <a:cs typeface="Calibri" panose="020F0502020204030204" pitchFamily="34" charset="0"/>
              </a:rPr>
              <a:t> </a:t>
            </a:r>
            <a:r>
              <a:rPr lang="ro-RO" sz="2800" b="1" dirty="0">
                <a:solidFill>
                  <a:srgbClr val="262626"/>
                </a:solidFill>
                <a:latin typeface="Calibri" panose="020F0502020204030204" pitchFamily="34" charset="0"/>
                <a:cs typeface="Calibri" panose="020F0502020204030204" pitchFamily="34" charset="0"/>
              </a:rPr>
              <a:t>ș</a:t>
            </a:r>
            <a:r>
              <a:rPr lang="en-GB" sz="2800" b="1" dirty="0" err="1">
                <a:solidFill>
                  <a:srgbClr val="262626"/>
                </a:solidFill>
                <a:latin typeface="Calibri" panose="020F0502020204030204" pitchFamily="34" charset="0"/>
                <a:cs typeface="Calibri" panose="020F0502020204030204" pitchFamily="34" charset="0"/>
              </a:rPr>
              <a:t>i</a:t>
            </a:r>
            <a:r>
              <a:rPr lang="en-GB" sz="2800" b="1" dirty="0">
                <a:solidFill>
                  <a:srgbClr val="262626"/>
                </a:solidFill>
                <a:latin typeface="Calibri" panose="020F0502020204030204" pitchFamily="34" charset="0"/>
                <a:cs typeface="Calibri" panose="020F0502020204030204" pitchFamily="34" charset="0"/>
              </a:rPr>
              <a:t> Constanta</a:t>
            </a:r>
            <a:endParaRPr lang="en-US"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92099"/>
            <a:ext cx="8604448" cy="3451859"/>
          </a:xfrm>
        </p:spPr>
        <p:txBody>
          <a:bodyPr>
            <a:normAutofit fontScale="90000"/>
          </a:bodyPr>
          <a:lstStyle/>
          <a:p>
            <a:pPr algn="l"/>
            <a:br>
              <a:rPr lang="en-GB" sz="2200" dirty="0">
                <a:solidFill>
                  <a:srgbClr val="262626"/>
                </a:solidFill>
                <a:effectLst/>
                <a:latin typeface="+mn-lt"/>
                <a:ea typeface="Calibri" panose="020F0502020204030204" pitchFamily="34" charset="0"/>
                <a:cs typeface="Times New Roman" panose="02020603050405020304" pitchFamily="18" charset="0"/>
              </a:rPr>
            </a:br>
            <a:br>
              <a:rPr lang="en-GB" sz="2200" dirty="0">
                <a:solidFill>
                  <a:srgbClr val="262626"/>
                </a:solidFill>
                <a:effectLst/>
                <a:latin typeface="+mn-lt"/>
                <a:ea typeface="Calibri" panose="020F0502020204030204" pitchFamily="34" charset="0"/>
                <a:cs typeface="Times New Roman" panose="02020603050405020304" pitchFamily="18" charset="0"/>
              </a:rPr>
            </a:br>
            <a:br>
              <a:rPr lang="en-GB" sz="2200" dirty="0">
                <a:solidFill>
                  <a:srgbClr val="262626"/>
                </a:solidFill>
                <a:effectLst/>
                <a:latin typeface="+mn-lt"/>
                <a:ea typeface="Calibri" panose="020F0502020204030204" pitchFamily="34" charset="0"/>
                <a:cs typeface="Times New Roman" panose="02020603050405020304" pitchFamily="18" charset="0"/>
              </a:rPr>
            </a:br>
            <a:r>
              <a:rPr lang="en-GB" sz="2200" dirty="0" err="1">
                <a:solidFill>
                  <a:srgbClr val="262626"/>
                </a:solidFill>
                <a:effectLst/>
                <a:latin typeface="+mn-lt"/>
                <a:ea typeface="Calibri" panose="020F0502020204030204" pitchFamily="34" charset="0"/>
                <a:cs typeface="Times New Roman" panose="02020603050405020304" pitchFamily="18" charset="0"/>
              </a:rPr>
              <a:t>Proiectul</a:t>
            </a:r>
            <a:r>
              <a:rPr lang="en-GB" sz="2200" dirty="0">
                <a:solidFill>
                  <a:srgbClr val="262626"/>
                </a:solidFill>
                <a:effectLst/>
                <a:latin typeface="+mn-lt"/>
                <a:ea typeface="Calibri" panose="020F0502020204030204" pitchFamily="34" charset="0"/>
                <a:cs typeface="Times New Roman" panose="02020603050405020304" pitchFamily="18" charset="0"/>
              </a:rPr>
              <a:t> DANS </a:t>
            </a:r>
            <a:r>
              <a:rPr lang="en-GB" sz="2200" dirty="0" err="1">
                <a:solidFill>
                  <a:srgbClr val="262626"/>
                </a:solidFill>
                <a:effectLst/>
                <a:latin typeface="+mn-lt"/>
                <a:ea typeface="Calibri" panose="020F0502020204030204" pitchFamily="34" charset="0"/>
                <a:cs typeface="Times New Roman" panose="02020603050405020304" pitchFamily="18" charset="0"/>
              </a:rPr>
              <a:t>si</a:t>
            </a:r>
            <a:r>
              <a:rPr lang="en-GB" sz="2200" dirty="0">
                <a:solidFill>
                  <a:srgbClr val="262626"/>
                </a:solidFill>
                <a:effectLst/>
                <a:latin typeface="+mn-lt"/>
                <a:ea typeface="Calibri" panose="020F0502020204030204" pitchFamily="34" charset="0"/>
                <a:cs typeface="Times New Roman" panose="02020603050405020304" pitchFamily="18" charset="0"/>
              </a:rPr>
              <a:t>-a </a:t>
            </a:r>
            <a:r>
              <a:rPr lang="en-GB" sz="2200" dirty="0" err="1">
                <a:solidFill>
                  <a:srgbClr val="262626"/>
                </a:solidFill>
                <a:effectLst/>
                <a:latin typeface="+mn-lt"/>
                <a:ea typeface="Calibri" panose="020F0502020204030204" pitchFamily="34" charset="0"/>
                <a:cs typeface="Times New Roman" panose="02020603050405020304" pitchFamily="18" charset="0"/>
              </a:rPr>
              <a:t>atins</a:t>
            </a:r>
            <a:r>
              <a:rPr lang="en-GB" sz="2200" dirty="0">
                <a:solidFill>
                  <a:srgbClr val="262626"/>
                </a:solidFill>
                <a:effectLst/>
                <a:latin typeface="+mn-lt"/>
                <a:ea typeface="Calibri" panose="020F0502020204030204" pitchFamily="34" charset="0"/>
                <a:cs typeface="Times New Roman" panose="02020603050405020304" pitchFamily="18" charset="0"/>
              </a:rPr>
              <a:t> </a:t>
            </a:r>
            <a:r>
              <a:rPr lang="en-GB" sz="2200" dirty="0" err="1">
                <a:solidFill>
                  <a:srgbClr val="262626"/>
                </a:solidFill>
                <a:effectLst/>
                <a:latin typeface="+mn-lt"/>
                <a:ea typeface="Calibri" panose="020F0502020204030204" pitchFamily="34" charset="0"/>
                <a:cs typeface="Times New Roman" panose="02020603050405020304" pitchFamily="18" charset="0"/>
              </a:rPr>
              <a:t>toate</a:t>
            </a:r>
            <a:r>
              <a:rPr lang="en-GB" sz="2200" dirty="0">
                <a:solidFill>
                  <a:srgbClr val="262626"/>
                </a:solidFill>
                <a:effectLst/>
                <a:latin typeface="+mn-lt"/>
                <a:ea typeface="Calibri" panose="020F0502020204030204" pitchFamily="34" charset="0"/>
                <a:cs typeface="Times New Roman" panose="02020603050405020304" pitchFamily="18" charset="0"/>
              </a:rPr>
              <a:t> </a:t>
            </a:r>
            <a:r>
              <a:rPr lang="en-GB" sz="2200" dirty="0" err="1">
                <a:solidFill>
                  <a:srgbClr val="262626"/>
                </a:solidFill>
                <a:effectLst/>
                <a:latin typeface="+mn-lt"/>
                <a:ea typeface="Calibri" panose="020F0502020204030204" pitchFamily="34" charset="0"/>
                <a:cs typeface="Times New Roman" panose="02020603050405020304" pitchFamily="18" charset="0"/>
              </a:rPr>
              <a:t>obiectivele</a:t>
            </a:r>
            <a:r>
              <a:rPr lang="en-GB" sz="2200" dirty="0">
                <a:solidFill>
                  <a:srgbClr val="262626"/>
                </a:solidFill>
                <a:latin typeface="+mn-lt"/>
                <a:ea typeface="Calibri" panose="020F0502020204030204" pitchFamily="34" charset="0"/>
                <a:cs typeface="Times New Roman" panose="02020603050405020304" pitchFamily="18" charset="0"/>
              </a:rPr>
              <a:t>:</a:t>
            </a:r>
            <a:br>
              <a:rPr lang="en-GB" sz="2200" dirty="0">
                <a:solidFill>
                  <a:srgbClr val="262626"/>
                </a:solidFill>
                <a:latin typeface="+mn-lt"/>
                <a:ea typeface="Calibri" panose="020F0502020204030204" pitchFamily="34" charset="0"/>
                <a:cs typeface="Times New Roman" panose="02020603050405020304" pitchFamily="18" charset="0"/>
              </a:rPr>
            </a:br>
            <a:br>
              <a:rPr lang="en-GB" sz="2200" dirty="0">
                <a:solidFill>
                  <a:srgbClr val="262626"/>
                </a:solidFill>
                <a:effectLst/>
                <a:latin typeface="+mn-lt"/>
                <a:ea typeface="Calibri" panose="020F0502020204030204" pitchFamily="34" charset="0"/>
                <a:cs typeface="Times New Roman" panose="02020603050405020304" pitchFamily="18" charset="0"/>
              </a:rPr>
            </a:br>
            <a:r>
              <a:rPr lang="en-GB" sz="2200" dirty="0">
                <a:solidFill>
                  <a:srgbClr val="262626"/>
                </a:solidFill>
                <a:effectLst/>
                <a:latin typeface="+mn-lt"/>
                <a:ea typeface="Calibri" panose="020F0502020204030204" pitchFamily="34" charset="0"/>
                <a:cs typeface="Times New Roman" panose="02020603050405020304" pitchFamily="18" charset="0"/>
              </a:rPr>
              <a:t>- Hub-ul </a:t>
            </a:r>
            <a:r>
              <a:rPr lang="en-GB" sz="2200" dirty="0" err="1">
                <a:solidFill>
                  <a:srgbClr val="262626"/>
                </a:solidFill>
                <a:effectLst/>
                <a:latin typeface="+mn-lt"/>
                <a:ea typeface="Calibri" panose="020F0502020204030204" pitchFamily="34" charset="0"/>
                <a:cs typeface="Times New Roman" panose="02020603050405020304" pitchFamily="18" charset="0"/>
              </a:rPr>
              <a:t>este</a:t>
            </a:r>
            <a:r>
              <a:rPr lang="en-GB" sz="2200" dirty="0">
                <a:solidFill>
                  <a:srgbClr val="262626"/>
                </a:solidFill>
                <a:effectLst/>
                <a:latin typeface="+mn-lt"/>
                <a:ea typeface="Calibri" panose="020F0502020204030204" pitchFamily="34" charset="0"/>
                <a:cs typeface="Times New Roman" panose="02020603050405020304" pitchFamily="18" charset="0"/>
              </a:rPr>
              <a:t> </a:t>
            </a:r>
            <a:r>
              <a:rPr lang="en-GB" sz="2200" dirty="0" err="1">
                <a:solidFill>
                  <a:srgbClr val="262626"/>
                </a:solidFill>
                <a:effectLst/>
                <a:latin typeface="+mn-lt"/>
                <a:ea typeface="Calibri" panose="020F0502020204030204" pitchFamily="34" charset="0"/>
                <a:cs typeface="Times New Roman" panose="02020603050405020304" pitchFamily="18" charset="0"/>
              </a:rPr>
              <a:t>propus</a:t>
            </a:r>
            <a:r>
              <a:rPr lang="en-GB" sz="2200" dirty="0">
                <a:solidFill>
                  <a:srgbClr val="262626"/>
                </a:solidFill>
                <a:effectLst/>
                <a:latin typeface="+mn-lt"/>
                <a:ea typeface="Calibri" panose="020F0502020204030204" pitchFamily="34" charset="0"/>
                <a:cs typeface="Times New Roman" panose="02020603050405020304" pitchFamily="18" charset="0"/>
              </a:rPr>
              <a:t> a fi o </a:t>
            </a:r>
            <a:r>
              <a:rPr lang="en-GB" sz="2200" dirty="0" err="1">
                <a:solidFill>
                  <a:srgbClr val="262626"/>
                </a:solidFill>
                <a:effectLst/>
                <a:latin typeface="+mn-lt"/>
                <a:ea typeface="Calibri" panose="020F0502020204030204" pitchFamily="34" charset="0"/>
                <a:cs typeface="Times New Roman" panose="02020603050405020304" pitchFamily="18" charset="0"/>
              </a:rPr>
              <a:t>constructie</a:t>
            </a:r>
            <a:r>
              <a:rPr lang="en-GB" sz="2200" dirty="0">
                <a:solidFill>
                  <a:srgbClr val="262626"/>
                </a:solidFill>
                <a:effectLst/>
                <a:latin typeface="+mn-lt"/>
                <a:ea typeface="Calibri" panose="020F0502020204030204" pitchFamily="34" charset="0"/>
                <a:cs typeface="Times New Roman" panose="02020603050405020304" pitchFamily="18" charset="0"/>
              </a:rPr>
              <a:t> </a:t>
            </a:r>
            <a:r>
              <a:rPr lang="en-GB" sz="2200" dirty="0" err="1">
                <a:solidFill>
                  <a:srgbClr val="262626"/>
                </a:solidFill>
                <a:effectLst/>
                <a:latin typeface="+mn-lt"/>
                <a:ea typeface="Calibri" panose="020F0502020204030204" pitchFamily="34" charset="0"/>
                <a:cs typeface="Times New Roman" panose="02020603050405020304" pitchFamily="18" charset="0"/>
              </a:rPr>
              <a:t>verde</a:t>
            </a:r>
            <a:r>
              <a:rPr lang="en-GB" sz="2200" dirty="0">
                <a:solidFill>
                  <a:srgbClr val="262626"/>
                </a:solidFill>
                <a:effectLst/>
                <a:latin typeface="+mn-lt"/>
                <a:ea typeface="Calibri" panose="020F0502020204030204" pitchFamily="34" charset="0"/>
                <a:cs typeface="Times New Roman" panose="02020603050405020304" pitchFamily="18" charset="0"/>
              </a:rPr>
              <a:t> cu </a:t>
            </a:r>
            <a:r>
              <a:rPr lang="en-GB" sz="2200" dirty="0" err="1">
                <a:solidFill>
                  <a:srgbClr val="262626"/>
                </a:solidFill>
                <a:effectLst/>
                <a:latin typeface="+mn-lt"/>
                <a:ea typeface="Calibri" panose="020F0502020204030204" pitchFamily="34" charset="0"/>
                <a:cs typeface="Times New Roman" panose="02020603050405020304" pitchFamily="18" charset="0"/>
              </a:rPr>
              <a:t>suprafata</a:t>
            </a:r>
            <a:r>
              <a:rPr lang="en-GB" sz="2200" dirty="0">
                <a:solidFill>
                  <a:srgbClr val="262626"/>
                </a:solidFill>
                <a:effectLst/>
                <a:latin typeface="+mn-lt"/>
                <a:ea typeface="Calibri" panose="020F0502020204030204" pitchFamily="34" charset="0"/>
                <a:cs typeface="Times New Roman" panose="02020603050405020304" pitchFamily="18" charset="0"/>
              </a:rPr>
              <a:t> de </a:t>
            </a:r>
            <a:r>
              <a:rPr lang="en-GB" sz="2200" dirty="0" err="1">
                <a:solidFill>
                  <a:srgbClr val="262626"/>
                </a:solidFill>
                <a:effectLst/>
                <a:latin typeface="+mn-lt"/>
                <a:ea typeface="Calibri" panose="020F0502020204030204" pitchFamily="34" charset="0"/>
                <a:cs typeface="Times New Roman" panose="02020603050405020304" pitchFamily="18" charset="0"/>
              </a:rPr>
              <a:t>cca</a:t>
            </a:r>
            <a:r>
              <a:rPr lang="en-GB" sz="2200" dirty="0">
                <a:solidFill>
                  <a:srgbClr val="262626"/>
                </a:solidFill>
                <a:effectLst/>
                <a:latin typeface="+mn-lt"/>
                <a:ea typeface="Calibri" panose="020F0502020204030204" pitchFamily="34" charset="0"/>
                <a:cs typeface="Times New Roman" panose="02020603050405020304" pitchFamily="18" charset="0"/>
              </a:rPr>
              <a:t>. 24.000 </a:t>
            </a:r>
            <a:r>
              <a:rPr lang="en-GB" sz="2200" dirty="0" err="1">
                <a:solidFill>
                  <a:srgbClr val="262626"/>
                </a:solidFill>
                <a:effectLst/>
                <a:latin typeface="+mn-lt"/>
                <a:ea typeface="Calibri" panose="020F0502020204030204" pitchFamily="34" charset="0"/>
                <a:cs typeface="Times New Roman" panose="02020603050405020304" pitchFamily="18" charset="0"/>
              </a:rPr>
              <a:t>mp</a:t>
            </a:r>
            <a:br>
              <a:rPr lang="en-GB" sz="2200" dirty="0">
                <a:solidFill>
                  <a:srgbClr val="262626"/>
                </a:solidFill>
                <a:effectLst/>
                <a:latin typeface="+mn-lt"/>
                <a:ea typeface="Calibri" panose="020F0502020204030204" pitchFamily="34" charset="0"/>
                <a:cs typeface="Times New Roman" panose="02020603050405020304" pitchFamily="18" charset="0"/>
              </a:rPr>
            </a:br>
            <a:r>
              <a:rPr lang="en-GB" sz="2200" dirty="0">
                <a:solidFill>
                  <a:srgbClr val="262626"/>
                </a:solidFill>
                <a:effectLst/>
                <a:latin typeface="+mn-lt"/>
                <a:ea typeface="Calibri" panose="020F0502020204030204" pitchFamily="34" charset="0"/>
                <a:cs typeface="Times New Roman" panose="02020603050405020304" pitchFamily="18" charset="0"/>
              </a:rPr>
              <a:t> 	</a:t>
            </a:r>
            <a:r>
              <a:rPr lang="en-GB" sz="2200" dirty="0" err="1">
                <a:solidFill>
                  <a:srgbClr val="262626"/>
                </a:solidFill>
                <a:effectLst/>
                <a:latin typeface="+mn-lt"/>
                <a:ea typeface="Calibri" panose="020F0502020204030204" pitchFamily="34" charset="0"/>
                <a:cs typeface="Times New Roman" panose="02020603050405020304" pitchFamily="18" charset="0"/>
              </a:rPr>
              <a:t>spatii</a:t>
            </a:r>
            <a:r>
              <a:rPr lang="en-GB" sz="2200" dirty="0">
                <a:solidFill>
                  <a:srgbClr val="262626"/>
                </a:solidFill>
                <a:effectLst/>
                <a:latin typeface="+mn-lt"/>
                <a:ea typeface="Calibri" panose="020F0502020204030204" pitchFamily="34" charset="0"/>
                <a:cs typeface="Times New Roman" panose="02020603050405020304" pitchFamily="18" charset="0"/>
              </a:rPr>
              <a:t> administrative </a:t>
            </a:r>
            <a:r>
              <a:rPr lang="en-GB" sz="2200" dirty="0" err="1">
                <a:solidFill>
                  <a:srgbClr val="262626"/>
                </a:solidFill>
                <a:effectLst/>
                <a:latin typeface="+mn-lt"/>
                <a:ea typeface="Calibri" panose="020F0502020204030204" pitchFamily="34" charset="0"/>
                <a:cs typeface="Times New Roman" panose="02020603050405020304" pitchFamily="18" charset="0"/>
              </a:rPr>
              <a:t>si</a:t>
            </a:r>
            <a:r>
              <a:rPr lang="en-GB" sz="2200" dirty="0">
                <a:solidFill>
                  <a:srgbClr val="262626"/>
                </a:solidFill>
                <a:effectLst/>
                <a:latin typeface="+mn-lt"/>
                <a:ea typeface="Calibri" panose="020F0502020204030204" pitchFamily="34" charset="0"/>
                <a:cs typeface="Times New Roman" panose="02020603050405020304" pitchFamily="18" charset="0"/>
              </a:rPr>
              <a:t> </a:t>
            </a:r>
            <a:r>
              <a:rPr lang="en-GB" sz="2200" dirty="0" err="1">
                <a:solidFill>
                  <a:srgbClr val="262626"/>
                </a:solidFill>
                <a:effectLst/>
                <a:latin typeface="+mn-lt"/>
                <a:ea typeface="Calibri" panose="020F0502020204030204" pitchFamily="34" charset="0"/>
                <a:cs typeface="Times New Roman" panose="02020603050405020304" pitchFamily="18" charset="0"/>
              </a:rPr>
              <a:t>sali</a:t>
            </a:r>
            <a:r>
              <a:rPr lang="en-GB" sz="2200" dirty="0">
                <a:solidFill>
                  <a:srgbClr val="262626"/>
                </a:solidFill>
                <a:effectLst/>
                <a:latin typeface="+mn-lt"/>
                <a:ea typeface="Calibri" panose="020F0502020204030204" pitchFamily="34" charset="0"/>
                <a:cs typeface="Times New Roman" panose="02020603050405020304" pitchFamily="18" charset="0"/>
              </a:rPr>
              <a:t> de </a:t>
            </a:r>
            <a:r>
              <a:rPr lang="en-GB" sz="2200" dirty="0" err="1">
                <a:solidFill>
                  <a:srgbClr val="262626"/>
                </a:solidFill>
                <a:effectLst/>
                <a:latin typeface="+mn-lt"/>
                <a:ea typeface="Calibri" panose="020F0502020204030204" pitchFamily="34" charset="0"/>
                <a:cs typeface="Times New Roman" panose="02020603050405020304" pitchFamily="18" charset="0"/>
              </a:rPr>
              <a:t>conferinte</a:t>
            </a:r>
            <a:r>
              <a:rPr lang="en-GB" sz="2200" dirty="0">
                <a:solidFill>
                  <a:srgbClr val="262626"/>
                </a:solidFill>
                <a:effectLst/>
                <a:latin typeface="+mn-lt"/>
                <a:ea typeface="Calibri" panose="020F0502020204030204" pitchFamily="34" charset="0"/>
                <a:cs typeface="Times New Roman" panose="02020603050405020304" pitchFamily="18" charset="0"/>
              </a:rPr>
              <a:t> </a:t>
            </a:r>
            <a:r>
              <a:rPr lang="en-GB" sz="2200" dirty="0" err="1">
                <a:solidFill>
                  <a:srgbClr val="262626"/>
                </a:solidFill>
                <a:effectLst/>
                <a:latin typeface="+mn-lt"/>
                <a:ea typeface="Calibri" panose="020F0502020204030204" pitchFamily="34" charset="0"/>
                <a:cs typeface="Times New Roman" panose="02020603050405020304" pitchFamily="18" charset="0"/>
              </a:rPr>
              <a:t>si</a:t>
            </a:r>
            <a:r>
              <a:rPr lang="en-GB" sz="2200" dirty="0">
                <a:solidFill>
                  <a:srgbClr val="262626"/>
                </a:solidFill>
                <a:effectLst/>
                <a:latin typeface="+mn-lt"/>
                <a:ea typeface="Calibri" panose="020F0502020204030204" pitchFamily="34" charset="0"/>
                <a:cs typeface="Times New Roman" panose="02020603050405020304" pitchFamily="18" charset="0"/>
              </a:rPr>
              <a:t> </a:t>
            </a:r>
            <a:r>
              <a:rPr lang="en-GB" sz="2200" dirty="0" err="1">
                <a:solidFill>
                  <a:srgbClr val="262626"/>
                </a:solidFill>
                <a:effectLst/>
                <a:latin typeface="+mn-lt"/>
                <a:ea typeface="Calibri" panose="020F0502020204030204" pitchFamily="34" charset="0"/>
                <a:cs typeface="Times New Roman" panose="02020603050405020304" pitchFamily="18" charset="0"/>
              </a:rPr>
              <a:t>workshopuri</a:t>
            </a:r>
            <a:r>
              <a:rPr lang="en-GB" sz="2200" dirty="0">
                <a:solidFill>
                  <a:srgbClr val="262626"/>
                </a:solidFill>
                <a:effectLst/>
                <a:latin typeface="+mn-lt"/>
                <a:ea typeface="Calibri" panose="020F0502020204030204" pitchFamily="34" charset="0"/>
                <a:cs typeface="Times New Roman" panose="02020603050405020304" pitchFamily="18" charset="0"/>
              </a:rPr>
              <a:t>, un </a:t>
            </a:r>
            <a:r>
              <a:rPr lang="en-GB" sz="2200" dirty="0" err="1">
                <a:solidFill>
                  <a:srgbClr val="262626"/>
                </a:solidFill>
                <a:effectLst/>
                <a:latin typeface="+mn-lt"/>
                <a:ea typeface="Calibri" panose="020F0502020204030204" pitchFamily="34" charset="0"/>
                <a:cs typeface="Times New Roman" panose="02020603050405020304" pitchFamily="18" charset="0"/>
              </a:rPr>
              <a:t>centru</a:t>
            </a:r>
            <a:r>
              <a:rPr lang="en-GB" sz="2200" dirty="0">
                <a:solidFill>
                  <a:srgbClr val="262626"/>
                </a:solidFill>
                <a:effectLst/>
                <a:latin typeface="+mn-lt"/>
                <a:ea typeface="Calibri" panose="020F0502020204030204" pitchFamily="34" charset="0"/>
                <a:cs typeface="Times New Roman" panose="02020603050405020304" pitchFamily="18" charset="0"/>
              </a:rPr>
              <a:t> IT </a:t>
            </a:r>
            <a:r>
              <a:rPr lang="en-GB" sz="2200" dirty="0" err="1">
                <a:solidFill>
                  <a:srgbClr val="262626"/>
                </a:solidFill>
                <a:effectLst/>
                <a:latin typeface="+mn-lt"/>
                <a:ea typeface="Calibri" panose="020F0502020204030204" pitchFamily="34" charset="0"/>
                <a:cs typeface="Times New Roman" panose="02020603050405020304" pitchFamily="18" charset="0"/>
              </a:rPr>
              <a:t>si</a:t>
            </a:r>
            <a:r>
              <a:rPr lang="en-GB" sz="2200" dirty="0">
                <a:solidFill>
                  <a:srgbClr val="262626"/>
                </a:solidFill>
                <a:effectLst/>
                <a:latin typeface="+mn-lt"/>
                <a:ea typeface="Calibri" panose="020F0502020204030204" pitchFamily="34" charset="0"/>
                <a:cs typeface="Times New Roman" panose="02020603050405020304" pitchFamily="18" charset="0"/>
              </a:rPr>
              <a:t> 	17 </a:t>
            </a:r>
            <a:r>
              <a:rPr lang="en-GB" sz="2200" dirty="0" err="1">
                <a:solidFill>
                  <a:srgbClr val="262626"/>
                </a:solidFill>
                <a:effectLst/>
                <a:latin typeface="+mn-lt"/>
                <a:ea typeface="Calibri" panose="020F0502020204030204" pitchFamily="34" charset="0"/>
                <a:cs typeface="Times New Roman" panose="02020603050405020304" pitchFamily="18" charset="0"/>
              </a:rPr>
              <a:t>laboratoare</a:t>
            </a:r>
            <a:r>
              <a:rPr lang="en-GB" sz="2200" dirty="0">
                <a:solidFill>
                  <a:srgbClr val="262626"/>
                </a:solidFill>
                <a:effectLst/>
                <a:latin typeface="+mn-lt"/>
                <a:ea typeface="Calibri" panose="020F0502020204030204" pitchFamily="34" charset="0"/>
                <a:cs typeface="Times New Roman" panose="02020603050405020304" pitchFamily="18" charset="0"/>
              </a:rPr>
              <a:t> de </a:t>
            </a:r>
            <a:r>
              <a:rPr lang="en-GB" sz="2200" dirty="0" err="1">
                <a:solidFill>
                  <a:srgbClr val="262626"/>
                </a:solidFill>
                <a:effectLst/>
                <a:latin typeface="+mn-lt"/>
                <a:ea typeface="Calibri" panose="020F0502020204030204" pitchFamily="34" charset="0"/>
                <a:cs typeface="Times New Roman" panose="02020603050405020304" pitchFamily="18" charset="0"/>
              </a:rPr>
              <a:t>cercetare</a:t>
            </a:r>
            <a:r>
              <a:rPr lang="en-GB" sz="2200" dirty="0">
                <a:solidFill>
                  <a:srgbClr val="262626"/>
                </a:solidFill>
                <a:latin typeface="+mn-lt"/>
                <a:ea typeface="Calibri" panose="020F0502020204030204" pitchFamily="34" charset="0"/>
                <a:cs typeface="Times New Roman" panose="02020603050405020304" pitchFamily="18" charset="0"/>
              </a:rPr>
              <a:t> </a:t>
            </a:r>
            <a:r>
              <a:rPr lang="en-GB" sz="2200" dirty="0" err="1">
                <a:solidFill>
                  <a:srgbClr val="262626"/>
                </a:solidFill>
                <a:latin typeface="+mn-lt"/>
                <a:ea typeface="Calibri" panose="020F0502020204030204" pitchFamily="34" charset="0"/>
                <a:cs typeface="Times New Roman" panose="02020603050405020304" pitchFamily="18" charset="0"/>
              </a:rPr>
              <a:t>acopera</a:t>
            </a:r>
            <a:r>
              <a:rPr lang="en-GB" sz="2200" dirty="0">
                <a:solidFill>
                  <a:srgbClr val="262626"/>
                </a:solidFill>
                <a:latin typeface="+mn-lt"/>
                <a:ea typeface="Calibri" panose="020F0502020204030204" pitchFamily="34" charset="0"/>
                <a:cs typeface="Times New Roman" panose="02020603050405020304" pitchFamily="18" charset="0"/>
              </a:rPr>
              <a:t> tot </a:t>
            </a:r>
            <a:r>
              <a:rPr lang="en-GB" sz="2200" dirty="0" err="1">
                <a:solidFill>
                  <a:srgbClr val="262626"/>
                </a:solidFill>
                <a:latin typeface="+mn-lt"/>
                <a:ea typeface="Calibri" panose="020F0502020204030204" pitchFamily="34" charset="0"/>
                <a:cs typeface="Times New Roman" panose="02020603050405020304" pitchFamily="18" charset="0"/>
              </a:rPr>
              <a:t>spectru</a:t>
            </a:r>
            <a:r>
              <a:rPr lang="en-GB" sz="2200" dirty="0">
                <a:solidFill>
                  <a:srgbClr val="262626"/>
                </a:solidFill>
                <a:latin typeface="+mn-lt"/>
                <a:ea typeface="Calibri" panose="020F0502020204030204" pitchFamily="34" charset="0"/>
                <a:cs typeface="Times New Roman" panose="02020603050405020304" pitchFamily="18" charset="0"/>
              </a:rPr>
              <a:t> de </a:t>
            </a:r>
            <a:r>
              <a:rPr lang="en-GB" sz="2200" dirty="0" err="1">
                <a:solidFill>
                  <a:srgbClr val="262626"/>
                </a:solidFill>
                <a:latin typeface="+mn-lt"/>
                <a:ea typeface="Calibri" panose="020F0502020204030204" pitchFamily="34" charset="0"/>
                <a:cs typeface="Times New Roman" panose="02020603050405020304" pitchFamily="18" charset="0"/>
              </a:rPr>
              <a:t>geostiinte</a:t>
            </a:r>
            <a:r>
              <a:rPr lang="en-GB" sz="2200" dirty="0">
                <a:solidFill>
                  <a:srgbClr val="262626"/>
                </a:solidFill>
                <a:latin typeface="+mn-lt"/>
                <a:ea typeface="Calibri" panose="020F0502020204030204" pitchFamily="34" charset="0"/>
                <a:cs typeface="Times New Roman" panose="02020603050405020304" pitchFamily="18" charset="0"/>
              </a:rPr>
              <a:t> </a:t>
            </a:r>
            <a:r>
              <a:rPr lang="en-GB" sz="2200" dirty="0" err="1">
                <a:solidFill>
                  <a:srgbClr val="262626"/>
                </a:solidFill>
                <a:latin typeface="+mn-lt"/>
                <a:ea typeface="Calibri" panose="020F0502020204030204" pitchFamily="34" charset="0"/>
                <a:cs typeface="Times New Roman" panose="02020603050405020304" pitchFamily="18" charset="0"/>
              </a:rPr>
              <a:t>si</a:t>
            </a:r>
            <a:r>
              <a:rPr lang="en-GB" sz="2200" dirty="0">
                <a:solidFill>
                  <a:srgbClr val="262626"/>
                </a:solidFill>
                <a:latin typeface="+mn-lt"/>
                <a:ea typeface="Calibri" panose="020F0502020204030204" pitchFamily="34" charset="0"/>
                <a:cs typeface="Times New Roman" panose="02020603050405020304" pitchFamily="18" charset="0"/>
              </a:rPr>
              <a:t> </a:t>
            </a:r>
            <a:r>
              <a:rPr lang="en-GB" sz="2200" dirty="0" err="1">
                <a:solidFill>
                  <a:srgbClr val="262626"/>
                </a:solidFill>
                <a:latin typeface="+mn-lt"/>
                <a:ea typeface="Calibri" panose="020F0502020204030204" pitchFamily="34" charset="0"/>
                <a:cs typeface="Times New Roman" panose="02020603050405020304" pitchFamily="18" charset="0"/>
              </a:rPr>
              <a:t>stiintele</a:t>
            </a:r>
            <a:br>
              <a:rPr lang="en-GB" sz="2200" dirty="0">
                <a:solidFill>
                  <a:srgbClr val="262626"/>
                </a:solidFill>
                <a:latin typeface="+mn-lt"/>
                <a:ea typeface="Calibri" panose="020F0502020204030204" pitchFamily="34" charset="0"/>
                <a:cs typeface="Times New Roman" panose="02020603050405020304" pitchFamily="18" charset="0"/>
              </a:rPr>
            </a:br>
            <a:r>
              <a:rPr lang="en-GB" sz="2200" dirty="0">
                <a:solidFill>
                  <a:srgbClr val="262626"/>
                </a:solidFill>
                <a:latin typeface="+mn-lt"/>
                <a:ea typeface="Calibri" panose="020F0502020204030204" pitchFamily="34" charset="0"/>
                <a:cs typeface="Times New Roman" panose="02020603050405020304" pitchFamily="18" charset="0"/>
              </a:rPr>
              <a:t>                 </a:t>
            </a:r>
            <a:r>
              <a:rPr lang="en-GB" sz="2200" dirty="0" err="1">
                <a:solidFill>
                  <a:srgbClr val="262626"/>
                </a:solidFill>
                <a:latin typeface="+mn-lt"/>
                <a:ea typeface="Calibri" panose="020F0502020204030204" pitchFamily="34" charset="0"/>
                <a:cs typeface="Times New Roman" panose="02020603050405020304" pitchFamily="18" charset="0"/>
              </a:rPr>
              <a:t>vietii</a:t>
            </a:r>
            <a:br>
              <a:rPr lang="en-GB" sz="2200" dirty="0">
                <a:solidFill>
                  <a:srgbClr val="262626"/>
                </a:solidFill>
                <a:effectLst/>
                <a:latin typeface="+mn-lt"/>
                <a:ea typeface="Calibri" panose="020F0502020204030204" pitchFamily="34" charset="0"/>
                <a:cs typeface="Times New Roman" panose="02020603050405020304" pitchFamily="18" charset="0"/>
              </a:rPr>
            </a:br>
            <a:r>
              <a:rPr lang="en-GB" sz="2200" dirty="0">
                <a:solidFill>
                  <a:srgbClr val="262626"/>
                </a:solidFill>
                <a:effectLst/>
                <a:latin typeface="+mn-lt"/>
                <a:ea typeface="Calibri" panose="020F0502020204030204" pitchFamily="34" charset="0"/>
                <a:cs typeface="Times New Roman" panose="02020603050405020304" pitchFamily="18" charset="0"/>
              </a:rPr>
              <a:t> </a:t>
            </a:r>
            <a:r>
              <a:rPr lang="en-GB" sz="2200" dirty="0">
                <a:solidFill>
                  <a:srgbClr val="262626"/>
                </a:solidFill>
                <a:latin typeface="+mn-lt"/>
                <a:ea typeface="Calibri" panose="020F0502020204030204" pitchFamily="34" charset="0"/>
                <a:cs typeface="Times New Roman" panose="02020603050405020304" pitchFamily="18" charset="0"/>
              </a:rPr>
              <a:t>- </a:t>
            </a:r>
            <a:r>
              <a:rPr lang="en-GB" sz="2200" dirty="0">
                <a:solidFill>
                  <a:srgbClr val="262626"/>
                </a:solidFill>
                <a:effectLst/>
                <a:latin typeface="+mn-lt"/>
                <a:ea typeface="Calibri" panose="020F0502020204030204" pitchFamily="34" charset="0"/>
                <a:cs typeface="Times New Roman" panose="02020603050405020304" pitchFamily="18" charset="0"/>
              </a:rPr>
              <a:t>Supersite-ul  Delta </a:t>
            </a:r>
            <a:r>
              <a:rPr lang="en-GB" sz="2200" dirty="0" err="1">
                <a:solidFill>
                  <a:srgbClr val="262626"/>
                </a:solidFill>
                <a:effectLst/>
                <a:latin typeface="+mn-lt"/>
                <a:ea typeface="Calibri" panose="020F0502020204030204" pitchFamily="34" charset="0"/>
                <a:cs typeface="Times New Roman" panose="02020603050405020304" pitchFamily="18" charset="0"/>
              </a:rPr>
              <a:t>Dunarii</a:t>
            </a:r>
            <a:r>
              <a:rPr lang="en-GB" sz="2200" dirty="0">
                <a:solidFill>
                  <a:srgbClr val="262626"/>
                </a:solidFill>
                <a:effectLst/>
                <a:latin typeface="+mn-lt"/>
                <a:ea typeface="Calibri" panose="020F0502020204030204" pitchFamily="34" charset="0"/>
                <a:cs typeface="Times New Roman" panose="02020603050405020304" pitchFamily="18" charset="0"/>
              </a:rPr>
              <a:t> </a:t>
            </a:r>
            <a:br>
              <a:rPr lang="en-GB" sz="2200" dirty="0">
                <a:solidFill>
                  <a:srgbClr val="262626"/>
                </a:solidFill>
                <a:effectLst/>
                <a:latin typeface="+mn-lt"/>
                <a:ea typeface="Calibri" panose="020F0502020204030204" pitchFamily="34" charset="0"/>
                <a:cs typeface="Times New Roman" panose="02020603050405020304" pitchFamily="18" charset="0"/>
              </a:rPr>
            </a:br>
            <a:r>
              <a:rPr lang="en-GB" sz="2200" dirty="0">
                <a:solidFill>
                  <a:srgbClr val="262626"/>
                </a:solidFill>
                <a:effectLst/>
                <a:latin typeface="+mn-lt"/>
                <a:ea typeface="Calibri" panose="020F0502020204030204" pitchFamily="34" charset="0"/>
                <a:cs typeface="Times New Roman" panose="02020603050405020304" pitchFamily="18" charset="0"/>
              </a:rPr>
              <a:t> 	8 </a:t>
            </a:r>
            <a:r>
              <a:rPr lang="en-GB" sz="2200" dirty="0" err="1">
                <a:solidFill>
                  <a:srgbClr val="262626"/>
                </a:solidFill>
                <a:effectLst/>
                <a:latin typeface="+mn-lt"/>
                <a:ea typeface="Calibri" panose="020F0502020204030204" pitchFamily="34" charset="0"/>
                <a:cs typeface="Times New Roman" panose="02020603050405020304" pitchFamily="18" charset="0"/>
              </a:rPr>
              <a:t>statii</a:t>
            </a:r>
            <a:r>
              <a:rPr lang="en-GB" sz="2200" dirty="0">
                <a:solidFill>
                  <a:srgbClr val="262626"/>
                </a:solidFill>
                <a:effectLst/>
                <a:latin typeface="+mn-lt"/>
                <a:ea typeface="Calibri" panose="020F0502020204030204" pitchFamily="34" charset="0"/>
                <a:cs typeface="Times New Roman" panose="02020603050405020304" pitchFamily="18" charset="0"/>
              </a:rPr>
              <a:t> de </a:t>
            </a:r>
            <a:r>
              <a:rPr lang="en-GB" sz="2200" dirty="0" err="1">
                <a:solidFill>
                  <a:srgbClr val="262626"/>
                </a:solidFill>
                <a:effectLst/>
                <a:latin typeface="+mn-lt"/>
                <a:ea typeface="Calibri" panose="020F0502020204030204" pitchFamily="34" charset="0"/>
                <a:cs typeface="Times New Roman" panose="02020603050405020304" pitchFamily="18" charset="0"/>
              </a:rPr>
              <a:t>teren</a:t>
            </a:r>
            <a:r>
              <a:rPr lang="en-GB" sz="2200" dirty="0">
                <a:solidFill>
                  <a:srgbClr val="262626"/>
                </a:solidFill>
                <a:effectLst/>
                <a:latin typeface="+mn-lt"/>
                <a:ea typeface="Calibri" panose="020F0502020204030204" pitchFamily="34" charset="0"/>
                <a:cs typeface="Times New Roman" panose="02020603050405020304" pitchFamily="18" charset="0"/>
              </a:rPr>
              <a:t> (</a:t>
            </a:r>
            <a:r>
              <a:rPr lang="ro-RO" sz="2200" dirty="0">
                <a:latin typeface="+mn-lt"/>
                <a:cs typeface="Times New Roman" panose="02020603050405020304" pitchFamily="18" charset="0"/>
              </a:rPr>
              <a:t>Hub Murighiol</a:t>
            </a:r>
            <a:r>
              <a:rPr lang="en-US" sz="2200" dirty="0">
                <a:latin typeface="+mn-lt"/>
                <a:cs typeface="Times New Roman" panose="02020603050405020304" pitchFamily="18" charset="0"/>
              </a:rPr>
              <a:t>, </a:t>
            </a:r>
            <a:r>
              <a:rPr lang="ro-RO" sz="2200" dirty="0">
                <a:latin typeface="+mn-lt"/>
                <a:cs typeface="Times New Roman" panose="02020603050405020304" pitchFamily="18" charset="0"/>
              </a:rPr>
              <a:t>Chilia Veche</a:t>
            </a:r>
            <a:r>
              <a:rPr lang="en-US" sz="2200" dirty="0">
                <a:latin typeface="+mn-lt"/>
                <a:cs typeface="Times New Roman" panose="02020603050405020304" pitchFamily="18" charset="0"/>
              </a:rPr>
              <a:t> </a:t>
            </a:r>
            <a:r>
              <a:rPr lang="ro-RO" sz="2200" dirty="0">
                <a:latin typeface="+mn-lt"/>
                <a:cs typeface="Times New Roman" panose="02020603050405020304" pitchFamily="18" charset="0"/>
              </a:rPr>
              <a:t>Tulcea</a:t>
            </a:r>
            <a:r>
              <a:rPr lang="en-US" sz="2200" dirty="0">
                <a:latin typeface="+mn-lt"/>
                <a:cs typeface="Times New Roman" panose="02020603050405020304" pitchFamily="18" charset="0"/>
              </a:rPr>
              <a:t>, </a:t>
            </a:r>
            <a:r>
              <a:rPr lang="ro-RO" sz="2200" dirty="0">
                <a:latin typeface="+mn-lt"/>
                <a:cs typeface="Times New Roman" panose="02020603050405020304" pitchFamily="18" charset="0"/>
              </a:rPr>
              <a:t>Sulina</a:t>
            </a:r>
            <a:r>
              <a:rPr lang="en-US" sz="2200" dirty="0">
                <a:latin typeface="+mn-lt"/>
                <a:cs typeface="Times New Roman" panose="02020603050405020304" pitchFamily="18" charset="0"/>
              </a:rPr>
              <a:t> </a:t>
            </a:r>
            <a:r>
              <a:rPr lang="ro-RO" sz="2200" dirty="0">
                <a:latin typeface="+mn-lt"/>
                <a:cs typeface="Times New Roman" panose="02020603050405020304" pitchFamily="18" charset="0"/>
              </a:rPr>
              <a:t>Sf. Gheorghe</a:t>
            </a:r>
            <a:r>
              <a:rPr lang="en-US" sz="2200" dirty="0">
                <a:latin typeface="+mn-lt"/>
                <a:cs typeface="Times New Roman" panose="02020603050405020304" pitchFamily="18" charset="0"/>
              </a:rPr>
              <a:t> 	</a:t>
            </a:r>
            <a:r>
              <a:rPr lang="ro-RO" sz="2200" dirty="0">
                <a:latin typeface="+mn-lt"/>
                <a:cs typeface="Times New Roman" panose="02020603050405020304" pitchFamily="18" charset="0"/>
              </a:rPr>
              <a:t>Jurilovca</a:t>
            </a:r>
            <a:r>
              <a:rPr lang="en-US" sz="2200" dirty="0">
                <a:latin typeface="+mn-lt"/>
                <a:cs typeface="Times New Roman" panose="02020603050405020304" pitchFamily="18" charset="0"/>
              </a:rPr>
              <a:t> </a:t>
            </a:r>
            <a:r>
              <a:rPr lang="ro-RO" sz="2200" dirty="0">
                <a:latin typeface="+mn-lt"/>
                <a:cs typeface="Times New Roman" panose="02020603050405020304" pitchFamily="18" charset="0"/>
              </a:rPr>
              <a:t>Grindu</a:t>
            </a:r>
            <a:r>
              <a:rPr lang="en-US" sz="2200" dirty="0">
                <a:latin typeface="+mn-lt"/>
                <a:cs typeface="Times New Roman" panose="02020603050405020304" pitchFamily="18" charset="0"/>
              </a:rPr>
              <a:t> </a:t>
            </a:r>
            <a:r>
              <a:rPr lang="ro-RO" sz="2200" dirty="0">
                <a:latin typeface="+mn-lt"/>
                <a:cs typeface="Times New Roman" panose="02020603050405020304" pitchFamily="18" charset="0"/>
              </a:rPr>
              <a:t>Caraorman</a:t>
            </a:r>
            <a:r>
              <a:rPr lang="en-US" sz="2200" dirty="0">
                <a:latin typeface="+mn-lt"/>
                <a:cs typeface="Times New Roman" panose="02020603050405020304" pitchFamily="18" charset="0"/>
              </a:rPr>
              <a:t>)</a:t>
            </a:r>
            <a:br>
              <a:rPr lang="en-US" sz="2200" dirty="0">
                <a:latin typeface="+mn-lt"/>
                <a:cs typeface="Times New Roman" panose="02020603050405020304" pitchFamily="18" charset="0"/>
              </a:rPr>
            </a:br>
            <a:r>
              <a:rPr lang="en-US" sz="2200" dirty="0">
                <a:latin typeface="+mn-lt"/>
                <a:cs typeface="Times New Roman" panose="02020603050405020304" pitchFamily="18" charset="0"/>
              </a:rPr>
              <a:t>	16 </a:t>
            </a:r>
            <a:r>
              <a:rPr lang="en-US" sz="2200" dirty="0" err="1">
                <a:latin typeface="+mn-lt"/>
                <a:cs typeface="Times New Roman" panose="02020603050405020304" pitchFamily="18" charset="0"/>
              </a:rPr>
              <a:t>arii</a:t>
            </a:r>
            <a:r>
              <a:rPr lang="en-US" sz="2200" dirty="0">
                <a:latin typeface="+mn-lt"/>
                <a:cs typeface="Times New Roman" panose="02020603050405020304" pitchFamily="18" charset="0"/>
              </a:rPr>
              <a:t> de </a:t>
            </a:r>
            <a:r>
              <a:rPr lang="en-US" sz="2200" dirty="0" err="1">
                <a:latin typeface="+mn-lt"/>
                <a:cs typeface="Times New Roman" panose="02020603050405020304" pitchFamily="18" charset="0"/>
              </a:rPr>
              <a:t>observatie</a:t>
            </a:r>
            <a:br>
              <a:rPr lang="en-US" sz="2200" dirty="0">
                <a:latin typeface="+mn-lt"/>
                <a:cs typeface="Times New Roman" panose="02020603050405020304" pitchFamily="18" charset="0"/>
              </a:rPr>
            </a:br>
            <a:r>
              <a:rPr lang="en-US" sz="2200" dirty="0">
                <a:latin typeface="+mn-lt"/>
                <a:cs typeface="Times New Roman" panose="02020603050405020304" pitchFamily="18" charset="0"/>
              </a:rPr>
              <a:t>	52 puncta de </a:t>
            </a:r>
            <a:r>
              <a:rPr lang="en-US" sz="2200" dirty="0" err="1">
                <a:latin typeface="+mn-lt"/>
                <a:cs typeface="Times New Roman" panose="02020603050405020304" pitchFamily="18" charset="0"/>
              </a:rPr>
              <a:t>observatii</a:t>
            </a:r>
            <a:br>
              <a:rPr lang="ro-RO" sz="1800" dirty="0">
                <a:latin typeface="Times New Roman" panose="02020603050405020304" pitchFamily="18" charset="0"/>
                <a:cs typeface="Times New Roman" panose="02020603050405020304" pitchFamily="18" charset="0"/>
              </a:rPr>
            </a:br>
            <a:br>
              <a:rPr lang="ro-RO" sz="1800" dirty="0">
                <a:latin typeface="Times New Roman" panose="02020603050405020304" pitchFamily="18" charset="0"/>
                <a:cs typeface="Times New Roman" panose="02020603050405020304" pitchFamily="18" charset="0"/>
              </a:rPr>
            </a:br>
            <a:br>
              <a:rPr lang="en-GB" sz="28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br>
            <a:endParaRPr lang="ro-RO" sz="2800" b="1" dirty="0">
              <a:solidFill>
                <a:srgbClr val="23AAE1"/>
              </a:solidFill>
              <a:latin typeface="Trebuchet MS" pitchFamily="34" charset="0"/>
            </a:endParaRPr>
          </a:p>
        </p:txBody>
      </p:sp>
      <p:sp>
        <p:nvSpPr>
          <p:cNvPr id="5" name="Title 1"/>
          <p:cNvSpPr txBox="1">
            <a:spLocks/>
          </p:cNvSpPr>
          <p:nvPr/>
        </p:nvSpPr>
        <p:spPr>
          <a:xfrm>
            <a:off x="269776" y="1491630"/>
            <a:ext cx="8604448" cy="3024336"/>
          </a:xfrm>
          <a:prstGeom prst="rect">
            <a:avLst/>
          </a:prstGeom>
        </p:spPr>
        <p:txBody>
          <a:bodyPr vert="horz" lIns="91440" tIns="45720" rIns="91440" bIns="45720" rtlCol="0" anchor="ctr">
            <a:normAutofit/>
          </a:bodyPr>
          <a:lstStyle/>
          <a:p>
            <a:pPr marL="285750" marR="0" indent="-285750">
              <a:lnSpc>
                <a:spcPct val="107000"/>
              </a:lnSpc>
              <a:spcBef>
                <a:spcPts val="0"/>
              </a:spcBef>
              <a:spcAft>
                <a:spcPts val="800"/>
              </a:spcAft>
              <a:buFont typeface="Arial" panose="020B0604020202020204" pitchFamily="34" charset="0"/>
              <a:buChar char="•"/>
            </a:pPr>
            <a:endParaRPr lang="en-US" sz="2800" b="1" dirty="0"/>
          </a:p>
        </p:txBody>
      </p:sp>
      <p:sp>
        <p:nvSpPr>
          <p:cNvPr id="7" name="Title 1">
            <a:extLst>
              <a:ext uri="{FF2B5EF4-FFF2-40B4-BE49-F238E27FC236}">
                <a16:creationId xmlns:a16="http://schemas.microsoft.com/office/drawing/2014/main" id="{82AD8A85-CA80-4080-91BE-FB3DA3CE2E88}"/>
              </a:ext>
            </a:extLst>
          </p:cNvPr>
          <p:cNvSpPr txBox="1">
            <a:spLocks/>
          </p:cNvSpPr>
          <p:nvPr/>
        </p:nvSpPr>
        <p:spPr>
          <a:xfrm>
            <a:off x="323528" y="267494"/>
            <a:ext cx="4042792" cy="5692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23AAE1"/>
                </a:solidFill>
                <a:latin typeface="Trebuchet MS" pitchFamily="34" charset="0"/>
              </a:rPr>
              <a:t>DANS:</a:t>
            </a:r>
            <a:endParaRPr lang="ro-RO" sz="2800" b="1" dirty="0">
              <a:solidFill>
                <a:srgbClr val="23AAE1"/>
              </a:solidFill>
              <a:latin typeface="Trebuchet MS" pitchFamily="34" charset="0"/>
            </a:endParaRPr>
          </a:p>
        </p:txBody>
      </p:sp>
    </p:spTree>
    <p:extLst>
      <p:ext uri="{BB962C8B-B14F-4D97-AF65-F5344CB8AC3E}">
        <p14:creationId xmlns:p14="http://schemas.microsoft.com/office/powerpoint/2010/main" val="1917008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87574"/>
            <a:ext cx="8172400" cy="3384376"/>
          </a:xfrm>
        </p:spPr>
        <p:txBody>
          <a:bodyPr>
            <a:normAutofit/>
          </a:bodyPr>
          <a:lstStyle/>
          <a:p>
            <a:pPr marR="0" algn="l">
              <a:lnSpc>
                <a:spcPct val="107000"/>
              </a:lnSpc>
              <a:spcBef>
                <a:spcPts val="0"/>
              </a:spcBef>
              <a:spcAft>
                <a:spcPts val="0"/>
              </a:spcAft>
            </a:pPr>
            <a:br>
              <a:rPr lang="en-GB" sz="28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br>
            <a:endParaRPr lang="ro-RO" sz="2800" b="1" dirty="0">
              <a:solidFill>
                <a:srgbClr val="23AAE1"/>
              </a:solidFill>
              <a:latin typeface="Trebuchet MS" pitchFamily="34" charset="0"/>
            </a:endParaRPr>
          </a:p>
        </p:txBody>
      </p:sp>
      <p:sp>
        <p:nvSpPr>
          <p:cNvPr id="5" name="Title 1"/>
          <p:cNvSpPr txBox="1">
            <a:spLocks/>
          </p:cNvSpPr>
          <p:nvPr/>
        </p:nvSpPr>
        <p:spPr>
          <a:xfrm>
            <a:off x="269776" y="1484618"/>
            <a:ext cx="8604448" cy="3024336"/>
          </a:xfrm>
          <a:prstGeom prst="rect">
            <a:avLst/>
          </a:prstGeom>
        </p:spPr>
        <p:txBody>
          <a:bodyPr vert="horz" lIns="91440" tIns="45720" rIns="91440" bIns="45720" rtlCol="0" anchor="ctr">
            <a:normAutofit/>
          </a:bodyPr>
          <a:lstStyle/>
          <a:p>
            <a:pPr marL="285750" marR="0" indent="-285750">
              <a:lnSpc>
                <a:spcPct val="107000"/>
              </a:lnSpc>
              <a:spcBef>
                <a:spcPts val="0"/>
              </a:spcBef>
              <a:spcAft>
                <a:spcPts val="800"/>
              </a:spcAft>
              <a:buFont typeface="Arial" panose="020B0604020202020204" pitchFamily="34" charset="0"/>
              <a:buChar char="•"/>
            </a:pPr>
            <a:endParaRPr lang="en-US" sz="2800" b="1" dirty="0"/>
          </a:p>
        </p:txBody>
      </p:sp>
      <p:sp>
        <p:nvSpPr>
          <p:cNvPr id="7" name="Title 1">
            <a:extLst>
              <a:ext uri="{FF2B5EF4-FFF2-40B4-BE49-F238E27FC236}">
                <a16:creationId xmlns:a16="http://schemas.microsoft.com/office/drawing/2014/main" id="{82AD8A85-CA80-4080-91BE-FB3DA3CE2E88}"/>
              </a:ext>
            </a:extLst>
          </p:cNvPr>
          <p:cNvSpPr txBox="1">
            <a:spLocks/>
          </p:cNvSpPr>
          <p:nvPr/>
        </p:nvSpPr>
        <p:spPr>
          <a:xfrm>
            <a:off x="251520" y="267494"/>
            <a:ext cx="4042792" cy="5692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23AAE1"/>
                </a:solidFill>
                <a:latin typeface="Trebuchet MS" pitchFamily="34" charset="0"/>
              </a:rPr>
              <a:t>DANS</a:t>
            </a:r>
            <a:endParaRPr lang="ro-RO" sz="2800" b="1" dirty="0">
              <a:solidFill>
                <a:srgbClr val="23AAE1"/>
              </a:solidFill>
              <a:latin typeface="Trebuchet MS" pitchFamily="34" charset="0"/>
            </a:endParaRPr>
          </a:p>
        </p:txBody>
      </p:sp>
      <p:pic>
        <p:nvPicPr>
          <p:cNvPr id="6" name="Picture 5">
            <a:extLst>
              <a:ext uri="{FF2B5EF4-FFF2-40B4-BE49-F238E27FC236}">
                <a16:creationId xmlns:a16="http://schemas.microsoft.com/office/drawing/2014/main" id="{DA3FF426-9FE2-4A32-ADF4-9DCC5C85AF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016" y="987574"/>
            <a:ext cx="3720184" cy="2155715"/>
          </a:xfrm>
          <a:prstGeom prst="rect">
            <a:avLst/>
          </a:prstGeom>
        </p:spPr>
      </p:pic>
      <p:pic>
        <p:nvPicPr>
          <p:cNvPr id="8" name="Picture 7">
            <a:extLst>
              <a:ext uri="{FF2B5EF4-FFF2-40B4-BE49-F238E27FC236}">
                <a16:creationId xmlns:a16="http://schemas.microsoft.com/office/drawing/2014/main" id="{D088AE72-20E0-44E6-9B40-456C536CE3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013602"/>
            <a:ext cx="2166216" cy="1440136"/>
          </a:xfrm>
          <a:prstGeom prst="rect">
            <a:avLst/>
          </a:prstGeom>
        </p:spPr>
      </p:pic>
      <p:pic>
        <p:nvPicPr>
          <p:cNvPr id="9" name="Picture 8">
            <a:extLst>
              <a:ext uri="{FF2B5EF4-FFF2-40B4-BE49-F238E27FC236}">
                <a16:creationId xmlns:a16="http://schemas.microsoft.com/office/drawing/2014/main" id="{01B2FA40-54AC-49E3-B236-81E10CF8987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2440" y="958180"/>
            <a:ext cx="4880746" cy="3197746"/>
          </a:xfrm>
          <a:prstGeom prst="rect">
            <a:avLst/>
          </a:prstGeom>
          <a:noFill/>
          <a:ln>
            <a:noFill/>
          </a:ln>
        </p:spPr>
      </p:pic>
    </p:spTree>
    <p:extLst>
      <p:ext uri="{BB962C8B-B14F-4D97-AF65-F5344CB8AC3E}">
        <p14:creationId xmlns:p14="http://schemas.microsoft.com/office/powerpoint/2010/main" val="163464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87574"/>
            <a:ext cx="8964488" cy="1656184"/>
          </a:xfrm>
        </p:spPr>
        <p:txBody>
          <a:bodyPr>
            <a:normAutofit fontScale="90000"/>
          </a:bodyPr>
          <a:lstStyle/>
          <a:p>
            <a:pPr marR="0" algn="l">
              <a:lnSpc>
                <a:spcPct val="107000"/>
              </a:lnSpc>
              <a:spcBef>
                <a:spcPts val="0"/>
              </a:spcBef>
              <a:spcAft>
                <a:spcPts val="0"/>
              </a:spcAft>
            </a:pPr>
            <a:r>
              <a:rPr lang="en-US" sz="27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Benchmarking </a:t>
            </a:r>
            <a:r>
              <a:rPr lang="en-US" sz="27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pentru</a:t>
            </a:r>
            <a:r>
              <a:rPr lang="en-US" sz="27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echipamentele</a:t>
            </a:r>
            <a:r>
              <a:rPr lang="en-US" sz="27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27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de </a:t>
            </a:r>
            <a:r>
              <a:rPr lang="en-US" sz="27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cercetare</a:t>
            </a:r>
            <a:r>
              <a:rPr lang="en-US" sz="27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din </a:t>
            </a:r>
            <a:r>
              <a:rPr lang="en-US" sz="27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labora</a:t>
            </a:r>
            <a:r>
              <a:rPr lang="en-US" sz="27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toarele</a:t>
            </a:r>
            <a:r>
              <a:rPr lang="en-US" sz="27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din Hub </a:t>
            </a:r>
            <a:r>
              <a:rPr lang="en-US" sz="27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si</a:t>
            </a:r>
            <a:r>
              <a:rPr lang="en-US" sz="27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supersite</a:t>
            </a: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Studiu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comparativ</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selectarea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echipamentelor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corelatie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lista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serviciilor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oferite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de Hub). </a:t>
            </a: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Elaborarea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specificatiilor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tehnice</a:t>
            </a:r>
            <a:r>
              <a:rPr lang="en-GB" sz="20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GB" sz="28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br>
            <a:endParaRPr lang="ro-RO" sz="2800" b="1" dirty="0">
              <a:solidFill>
                <a:srgbClr val="23AAE1"/>
              </a:solidFill>
              <a:latin typeface="Trebuchet MS" pitchFamily="34" charset="0"/>
            </a:endParaRPr>
          </a:p>
        </p:txBody>
      </p:sp>
      <p:sp>
        <p:nvSpPr>
          <p:cNvPr id="5" name="Title 1"/>
          <p:cNvSpPr txBox="1">
            <a:spLocks/>
          </p:cNvSpPr>
          <p:nvPr/>
        </p:nvSpPr>
        <p:spPr>
          <a:xfrm flipV="1">
            <a:off x="269776" y="2283718"/>
            <a:ext cx="8604448" cy="2088232"/>
          </a:xfrm>
          <a:prstGeom prst="rect">
            <a:avLst/>
          </a:prstGeom>
        </p:spPr>
        <p:txBody>
          <a:bodyPr vert="horz" lIns="91440" tIns="45720" rIns="91440" bIns="45720" rtlCol="0" anchor="ctr">
            <a:normAutofit/>
          </a:bodyPr>
          <a:lstStyle/>
          <a:p>
            <a:pPr marL="285750" marR="0" indent="-285750">
              <a:lnSpc>
                <a:spcPct val="107000"/>
              </a:lnSpc>
              <a:spcBef>
                <a:spcPts val="0"/>
              </a:spcBef>
              <a:spcAft>
                <a:spcPts val="800"/>
              </a:spcAft>
              <a:buFont typeface="Arial" panose="020B0604020202020204" pitchFamily="34" charset="0"/>
              <a:buChar char="•"/>
            </a:pPr>
            <a:endParaRPr lang="en-US" sz="2800" b="1" dirty="0"/>
          </a:p>
        </p:txBody>
      </p:sp>
      <p:sp>
        <p:nvSpPr>
          <p:cNvPr id="7" name="Title 1">
            <a:extLst>
              <a:ext uri="{FF2B5EF4-FFF2-40B4-BE49-F238E27FC236}">
                <a16:creationId xmlns:a16="http://schemas.microsoft.com/office/drawing/2014/main" id="{82AD8A85-CA80-4080-91BE-FB3DA3CE2E88}"/>
              </a:ext>
            </a:extLst>
          </p:cNvPr>
          <p:cNvSpPr txBox="1">
            <a:spLocks/>
          </p:cNvSpPr>
          <p:nvPr/>
        </p:nvSpPr>
        <p:spPr>
          <a:xfrm>
            <a:off x="251520" y="267494"/>
            <a:ext cx="4042792" cy="5692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23AAE1"/>
                </a:solidFill>
                <a:latin typeface="Trebuchet MS" pitchFamily="34" charset="0"/>
              </a:rPr>
              <a:t>DANS2: A1</a:t>
            </a:r>
            <a:endParaRPr lang="ro-RO" sz="2800" b="1" dirty="0">
              <a:solidFill>
                <a:srgbClr val="23AAE1"/>
              </a:solidFill>
              <a:latin typeface="Trebuchet MS" pitchFamily="34" charset="0"/>
            </a:endParaRPr>
          </a:p>
        </p:txBody>
      </p:sp>
      <p:graphicFrame>
        <p:nvGraphicFramePr>
          <p:cNvPr id="10" name="Table 9">
            <a:extLst>
              <a:ext uri="{FF2B5EF4-FFF2-40B4-BE49-F238E27FC236}">
                <a16:creationId xmlns:a16="http://schemas.microsoft.com/office/drawing/2014/main" id="{C98E110F-7B89-4EA3-A128-6149F54095BA}"/>
              </a:ext>
            </a:extLst>
          </p:cNvPr>
          <p:cNvGraphicFramePr>
            <a:graphicFrameLocks noGrp="1"/>
          </p:cNvGraphicFramePr>
          <p:nvPr>
            <p:extLst>
              <p:ext uri="{D42A27DB-BD31-4B8C-83A1-F6EECF244321}">
                <p14:modId xmlns:p14="http://schemas.microsoft.com/office/powerpoint/2010/main" val="1895575381"/>
              </p:ext>
            </p:extLst>
          </p:nvPr>
        </p:nvGraphicFramePr>
        <p:xfrm>
          <a:off x="179512" y="2159751"/>
          <a:ext cx="8496944" cy="2306320"/>
        </p:xfrm>
        <a:graphic>
          <a:graphicData uri="http://schemas.openxmlformats.org/drawingml/2006/table">
            <a:tbl>
              <a:tblPr>
                <a:tableStyleId>{5C22544A-7EE6-4342-B048-85BDC9FD1C3A}</a:tableStyleId>
              </a:tblPr>
              <a:tblGrid>
                <a:gridCol w="1888210">
                  <a:extLst>
                    <a:ext uri="{9D8B030D-6E8A-4147-A177-3AD203B41FA5}">
                      <a16:colId xmlns:a16="http://schemas.microsoft.com/office/drawing/2014/main" val="630290505"/>
                    </a:ext>
                  </a:extLst>
                </a:gridCol>
                <a:gridCol w="2683955">
                  <a:extLst>
                    <a:ext uri="{9D8B030D-6E8A-4147-A177-3AD203B41FA5}">
                      <a16:colId xmlns:a16="http://schemas.microsoft.com/office/drawing/2014/main" val="2492908214"/>
                    </a:ext>
                  </a:extLst>
                </a:gridCol>
                <a:gridCol w="1025028">
                  <a:extLst>
                    <a:ext uri="{9D8B030D-6E8A-4147-A177-3AD203B41FA5}">
                      <a16:colId xmlns:a16="http://schemas.microsoft.com/office/drawing/2014/main" val="301641666"/>
                    </a:ext>
                  </a:extLst>
                </a:gridCol>
                <a:gridCol w="2899751">
                  <a:extLst>
                    <a:ext uri="{9D8B030D-6E8A-4147-A177-3AD203B41FA5}">
                      <a16:colId xmlns:a16="http://schemas.microsoft.com/office/drawing/2014/main" val="3679182226"/>
                    </a:ext>
                  </a:extLst>
                </a:gridCol>
              </a:tblGrid>
              <a:tr h="457200">
                <a:tc>
                  <a:txBody>
                    <a:bodyPr/>
                    <a:lstStyle/>
                    <a:p>
                      <a:pPr marL="0" marR="0">
                        <a:lnSpc>
                          <a:spcPct val="107000"/>
                        </a:lnSpc>
                        <a:spcBef>
                          <a:spcPts val="0"/>
                        </a:spcBef>
                        <a:spcAft>
                          <a:spcPts val="800"/>
                        </a:spcAft>
                      </a:pPr>
                      <a:r>
                        <a:rPr lang="en-US" sz="800">
                          <a:effectLst/>
                        </a:rPr>
                        <a:t>Research needs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07950" marB="107950" anchor="b"/>
                </a:tc>
                <a:tc>
                  <a:txBody>
                    <a:bodyPr/>
                    <a:lstStyle/>
                    <a:p>
                      <a:pPr marL="0" marR="0">
                        <a:lnSpc>
                          <a:spcPct val="107000"/>
                        </a:lnSpc>
                        <a:spcBef>
                          <a:spcPts val="0"/>
                        </a:spcBef>
                        <a:spcAft>
                          <a:spcPts val="800"/>
                        </a:spcAft>
                      </a:pPr>
                      <a:r>
                        <a:rPr lang="en-US" sz="800" dirty="0">
                          <a:effectLst/>
                        </a:rPr>
                        <a:t>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07950" marB="107950" anchor="b"/>
                </a:tc>
                <a:tc>
                  <a:txBody>
                    <a:bodyPr/>
                    <a:lstStyle/>
                    <a:p>
                      <a:pPr marL="0" marR="0">
                        <a:lnSpc>
                          <a:spcPct val="107000"/>
                        </a:lnSpc>
                        <a:spcBef>
                          <a:spcPts val="0"/>
                        </a:spcBef>
                        <a:spcAft>
                          <a:spcPts val="800"/>
                        </a:spcAft>
                      </a:pPr>
                      <a:r>
                        <a:rPr lang="en-US" sz="800" dirty="0">
                          <a:effectLst/>
                        </a:rPr>
                        <a:t>Laboratory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07950" marB="107950" anchor="b"/>
                </a:tc>
                <a:tc>
                  <a:txBody>
                    <a:bodyPr/>
                    <a:lstStyle/>
                    <a:p>
                      <a:pPr marL="0" marR="0">
                        <a:lnSpc>
                          <a:spcPct val="107000"/>
                        </a:lnSpc>
                        <a:spcBef>
                          <a:spcPts val="0"/>
                        </a:spcBef>
                        <a:spcAft>
                          <a:spcPts val="800"/>
                        </a:spcAft>
                      </a:pPr>
                      <a:r>
                        <a:rPr lang="en-US" sz="800">
                          <a:effectLst/>
                        </a:rPr>
                        <a:t>Equipment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07950" marB="107950" anchor="b"/>
                </a:tc>
                <a:extLst>
                  <a:ext uri="{0D108BD9-81ED-4DB2-BD59-A6C34878D82A}">
                    <a16:rowId xmlns:a16="http://schemas.microsoft.com/office/drawing/2014/main" val="729609483"/>
                  </a:ext>
                </a:extLst>
              </a:tr>
              <a:tr h="1849120">
                <a:tc>
                  <a:txBody>
                    <a:bodyPr/>
                    <a:lstStyle/>
                    <a:p>
                      <a:pPr marL="0" marR="0">
                        <a:lnSpc>
                          <a:spcPct val="107000"/>
                        </a:lnSpc>
                        <a:spcBef>
                          <a:spcPts val="0"/>
                        </a:spcBef>
                        <a:spcAft>
                          <a:spcPts val="800"/>
                        </a:spcAft>
                      </a:pPr>
                      <a:r>
                        <a:rPr lang="en-US" sz="800" dirty="0">
                          <a:effectLst/>
                        </a:rPr>
                        <a:t>Risk assessment of nutrients loads as the main source for eutrophication; </a:t>
                      </a:r>
                      <a:endParaRPr lang="en-US" sz="1100" dirty="0">
                        <a:effectLst/>
                      </a:endParaRPr>
                    </a:p>
                    <a:p>
                      <a:pPr marL="342900" marR="0" lvl="0" indent="-342900">
                        <a:lnSpc>
                          <a:spcPct val="107000"/>
                        </a:lnSpc>
                        <a:spcBef>
                          <a:spcPts val="0"/>
                        </a:spcBef>
                        <a:spcAft>
                          <a:spcPts val="800"/>
                        </a:spcAft>
                        <a:buFont typeface="Courier New" panose="02070309020205020404" pitchFamily="49" charset="0"/>
                        <a:buChar char="►"/>
                        <a:tabLst>
                          <a:tab pos="457200" algn="l"/>
                        </a:tabLst>
                      </a:pPr>
                      <a:r>
                        <a:rPr lang="en-US" sz="800" dirty="0">
                          <a:effectLst/>
                        </a:rPr>
                        <a:t>Nutrients and pollutants from industrial crop production and livestock farming</a:t>
                      </a:r>
                      <a:endParaRPr lang="en-US" sz="1100" dirty="0">
                        <a:effectLst/>
                      </a:endParaRPr>
                    </a:p>
                    <a:p>
                      <a:pPr marL="342900" marR="0" lvl="0" indent="-342900">
                        <a:lnSpc>
                          <a:spcPct val="107000"/>
                        </a:lnSpc>
                        <a:spcBef>
                          <a:spcPts val="0"/>
                        </a:spcBef>
                        <a:spcAft>
                          <a:spcPts val="800"/>
                        </a:spcAft>
                        <a:buFont typeface="Courier New" panose="02070309020205020404" pitchFamily="49" charset="0"/>
                        <a:buChar char="►"/>
                        <a:tabLst>
                          <a:tab pos="457200" algn="l"/>
                        </a:tabLst>
                      </a:pPr>
                      <a:r>
                        <a:rPr lang="en-US" sz="800" dirty="0">
                          <a:effectLst/>
                        </a:rPr>
                        <a:t>Emerging pollutants pathways and their influence on biota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marL="342900" marR="0" lvl="0" indent="-342900">
                        <a:lnSpc>
                          <a:spcPct val="107000"/>
                        </a:lnSpc>
                        <a:spcBef>
                          <a:spcPts val="0"/>
                        </a:spcBef>
                        <a:spcAft>
                          <a:spcPts val="800"/>
                        </a:spcAft>
                        <a:buFont typeface="Courier New" panose="02070309020205020404" pitchFamily="49" charset="0"/>
                        <a:buChar char="►"/>
                        <a:tabLst>
                          <a:tab pos="457200" algn="l"/>
                        </a:tabLst>
                      </a:pPr>
                      <a:r>
                        <a:rPr lang="en-US" sz="800" dirty="0">
                          <a:effectLst/>
                        </a:rPr>
                        <a:t>DANUBIUS datasets: Supersite-measured parameters</a:t>
                      </a:r>
                      <a:endParaRPr lang="en-US" sz="1100" dirty="0">
                        <a:effectLst/>
                      </a:endParaRPr>
                    </a:p>
                    <a:p>
                      <a:pPr marL="342900" marR="0" lvl="0" indent="-342900">
                        <a:lnSpc>
                          <a:spcPct val="107000"/>
                        </a:lnSpc>
                        <a:spcBef>
                          <a:spcPts val="0"/>
                        </a:spcBef>
                        <a:spcAft>
                          <a:spcPts val="800"/>
                        </a:spcAft>
                        <a:buFont typeface="Courier New" panose="02070309020205020404" pitchFamily="49" charset="0"/>
                        <a:buChar char="►"/>
                        <a:tabLst>
                          <a:tab pos="457200" algn="l"/>
                        </a:tabLst>
                      </a:pPr>
                      <a:r>
                        <a:rPr lang="en-US" sz="800" dirty="0">
                          <a:effectLst/>
                        </a:rPr>
                        <a:t>Sample collection: DANUBIUS Commons, Custom</a:t>
                      </a:r>
                      <a:endParaRPr lang="en-US" sz="1100" dirty="0">
                        <a:effectLst/>
                      </a:endParaRPr>
                    </a:p>
                    <a:p>
                      <a:pPr marL="342900" marR="0" lvl="0" indent="-342900">
                        <a:lnSpc>
                          <a:spcPct val="107000"/>
                        </a:lnSpc>
                        <a:spcBef>
                          <a:spcPts val="0"/>
                        </a:spcBef>
                        <a:spcAft>
                          <a:spcPts val="800"/>
                        </a:spcAft>
                        <a:buFont typeface="Courier New" panose="02070309020205020404" pitchFamily="49" charset="0"/>
                        <a:buChar char="►"/>
                        <a:tabLst>
                          <a:tab pos="457200" algn="l"/>
                        </a:tabLst>
                      </a:pPr>
                      <a:r>
                        <a:rPr lang="en-US" sz="800" dirty="0">
                          <a:effectLst/>
                        </a:rPr>
                        <a:t>Water quality assessment: pollutants (including emerging pollutants)</a:t>
                      </a:r>
                      <a:endParaRPr lang="en-US" sz="1100" dirty="0">
                        <a:effectLst/>
                      </a:endParaRPr>
                    </a:p>
                    <a:p>
                      <a:pPr marL="342900" marR="0" lvl="0" indent="-342900">
                        <a:lnSpc>
                          <a:spcPct val="107000"/>
                        </a:lnSpc>
                        <a:spcBef>
                          <a:spcPts val="0"/>
                        </a:spcBef>
                        <a:spcAft>
                          <a:spcPts val="800"/>
                        </a:spcAft>
                        <a:buFont typeface="Courier New" panose="02070309020205020404" pitchFamily="49" charset="0"/>
                        <a:buChar char="►"/>
                        <a:tabLst>
                          <a:tab pos="457200" algn="l"/>
                        </a:tabLst>
                      </a:pPr>
                      <a:r>
                        <a:rPr lang="en-US" sz="800" dirty="0">
                          <a:effectLst/>
                        </a:rPr>
                        <a:t>Fundamental plant and microorganism bioprocess models</a:t>
                      </a:r>
                      <a:endParaRPr lang="en-US" sz="1100" dirty="0">
                        <a:effectLst/>
                      </a:endParaRPr>
                    </a:p>
                    <a:p>
                      <a:pPr marL="342900" marR="0" lvl="0" indent="-342900">
                        <a:lnSpc>
                          <a:spcPct val="107000"/>
                        </a:lnSpc>
                        <a:spcBef>
                          <a:spcPts val="0"/>
                        </a:spcBef>
                        <a:spcAft>
                          <a:spcPts val="800"/>
                        </a:spcAft>
                        <a:buFont typeface="Courier New" panose="02070309020205020404" pitchFamily="49" charset="0"/>
                        <a:buChar char="►"/>
                        <a:tabLst>
                          <a:tab pos="457200" algn="l"/>
                        </a:tabLst>
                      </a:pPr>
                      <a:r>
                        <a:rPr lang="en-US" sz="800" dirty="0">
                          <a:effectLst/>
                        </a:rPr>
                        <a:t>Monitoring based on WFD requirements  </a:t>
                      </a:r>
                      <a:endParaRPr lang="en-US" sz="1100" dirty="0">
                        <a:effectLst/>
                      </a:endParaRPr>
                    </a:p>
                    <a:p>
                      <a:pPr marL="342900" marR="0" lvl="0" indent="-342900">
                        <a:lnSpc>
                          <a:spcPct val="107000"/>
                        </a:lnSpc>
                        <a:spcBef>
                          <a:spcPts val="0"/>
                        </a:spcBef>
                        <a:spcAft>
                          <a:spcPts val="800"/>
                        </a:spcAft>
                        <a:buFont typeface="Courier New" panose="02070309020205020404" pitchFamily="49" charset="0"/>
                        <a:buChar char="►"/>
                        <a:tabLst>
                          <a:tab pos="457200" algn="l"/>
                        </a:tabLst>
                      </a:pPr>
                      <a:r>
                        <a:rPr lang="en-US" sz="800" dirty="0">
                          <a:effectLst/>
                        </a:rPr>
                        <a:t>DANUBIUS </a:t>
                      </a:r>
                      <a:r>
                        <a:rPr lang="en-US" sz="800" dirty="0" err="1">
                          <a:effectLst/>
                        </a:rPr>
                        <a:t>datasets:DD</a:t>
                      </a:r>
                      <a:r>
                        <a:rPr lang="en-US" sz="800" dirty="0">
                          <a:effectLst/>
                        </a:rPr>
                        <a:t> supersite-measures parameters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marL="0" marR="0">
                        <a:lnSpc>
                          <a:spcPct val="107000"/>
                        </a:lnSpc>
                        <a:spcBef>
                          <a:spcPts val="0"/>
                        </a:spcBef>
                        <a:spcAft>
                          <a:spcPts val="800"/>
                        </a:spcAft>
                      </a:pPr>
                      <a:r>
                        <a:rPr lang="en-US" sz="800">
                          <a:effectLst/>
                        </a:rPr>
                        <a:t>Sampling and Sample Handling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marL="0" marR="0">
                        <a:lnSpc>
                          <a:spcPct val="107000"/>
                        </a:lnSpc>
                        <a:spcBef>
                          <a:spcPts val="0"/>
                        </a:spcBef>
                        <a:spcAft>
                          <a:spcPts val="800"/>
                        </a:spcAft>
                      </a:pPr>
                      <a:r>
                        <a:rPr lang="en-US" sz="800" dirty="0">
                          <a:effectLst/>
                        </a:rPr>
                        <a:t>Sampling systems, Balances, Homogenizers, Filtration systems</a:t>
                      </a:r>
                      <a:br>
                        <a:rPr lang="en-US" sz="800" dirty="0">
                          <a:effectLst/>
                        </a:rPr>
                      </a:br>
                      <a:r>
                        <a:rPr lang="en-US" sz="800" dirty="0">
                          <a:effectLst/>
                        </a:rPr>
                        <a:t>Water / oil baths, Concentrators, Electrical heating systems</a:t>
                      </a:r>
                      <a:br>
                        <a:rPr lang="en-US" sz="800" dirty="0">
                          <a:effectLst/>
                        </a:rPr>
                      </a:br>
                      <a:r>
                        <a:rPr lang="en-US" sz="800" dirty="0">
                          <a:effectLst/>
                        </a:rPr>
                        <a:t>Orbital </a:t>
                      </a:r>
                      <a:r>
                        <a:rPr lang="en-US" sz="800" dirty="0" err="1">
                          <a:effectLst/>
                        </a:rPr>
                        <a:t>multishaker</a:t>
                      </a:r>
                      <a:r>
                        <a:rPr lang="en-US" sz="800" dirty="0">
                          <a:effectLst/>
                        </a:rPr>
                        <a:t>, Rocking Shaker, Digital Tube Roller and Rotator</a:t>
                      </a:r>
                      <a:br>
                        <a:rPr lang="en-US" sz="800" dirty="0">
                          <a:effectLst/>
                        </a:rPr>
                      </a:br>
                      <a:r>
                        <a:rPr lang="en-US" sz="800" dirty="0">
                          <a:effectLst/>
                        </a:rPr>
                        <a:t>Cell lysis systems, Centrifuges (± thermostat), </a:t>
                      </a:r>
                      <a:r>
                        <a:rPr lang="en-US" sz="800" dirty="0" err="1">
                          <a:effectLst/>
                        </a:rPr>
                        <a:t>Degasing</a:t>
                      </a:r>
                      <a:r>
                        <a:rPr lang="en-US" sz="800" dirty="0">
                          <a:effectLst/>
                        </a:rPr>
                        <a:t> ultrasound baths</a:t>
                      </a:r>
                      <a:br>
                        <a:rPr lang="en-US" sz="800" dirty="0">
                          <a:effectLst/>
                        </a:rPr>
                      </a:br>
                      <a:r>
                        <a:rPr lang="en-US" sz="800" dirty="0">
                          <a:effectLst/>
                        </a:rPr>
                        <a:t>Growth chambers, Incubators, Cell counter, </a:t>
                      </a:r>
                      <a:r>
                        <a:rPr lang="en-US" sz="800" dirty="0" err="1">
                          <a:effectLst/>
                        </a:rPr>
                        <a:t>Biotyper</a:t>
                      </a:r>
                      <a:r>
                        <a:rPr lang="en-US" sz="800" dirty="0">
                          <a:effectLst/>
                        </a:rPr>
                        <a:t>, Flow cytometer</a:t>
                      </a:r>
                      <a:br>
                        <a:rPr lang="en-US" sz="800" dirty="0">
                          <a:effectLst/>
                        </a:rPr>
                      </a:br>
                      <a:r>
                        <a:rPr lang="en-US" sz="800" dirty="0">
                          <a:effectLst/>
                        </a:rPr>
                        <a:t>Ovens (mineralization/calcination), Drying stoves</a:t>
                      </a:r>
                      <a:br>
                        <a:rPr lang="en-US" sz="800" dirty="0">
                          <a:effectLst/>
                        </a:rPr>
                      </a:br>
                      <a:r>
                        <a:rPr lang="en-US" sz="800" dirty="0">
                          <a:effectLst/>
                        </a:rPr>
                        <a:t>Leaf area meter, Root scanning system, Photosynthesis system, 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tc>
                <a:extLst>
                  <a:ext uri="{0D108BD9-81ED-4DB2-BD59-A6C34878D82A}">
                    <a16:rowId xmlns:a16="http://schemas.microsoft.com/office/drawing/2014/main" val="3567742312"/>
                  </a:ext>
                </a:extLst>
              </a:tr>
            </a:tbl>
          </a:graphicData>
        </a:graphic>
      </p:graphicFrame>
    </p:spTree>
    <p:extLst>
      <p:ext uri="{BB962C8B-B14F-4D97-AF65-F5344CB8AC3E}">
        <p14:creationId xmlns:p14="http://schemas.microsoft.com/office/powerpoint/2010/main" val="258607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269776" y="1484618"/>
            <a:ext cx="8604448" cy="3024336"/>
          </a:xfrm>
          <a:prstGeom prst="rect">
            <a:avLst/>
          </a:prstGeom>
        </p:spPr>
        <p:txBody>
          <a:bodyPr vert="horz" lIns="91440" tIns="45720" rIns="91440" bIns="45720" rtlCol="0" anchor="ctr">
            <a:normAutofit/>
          </a:bodyPr>
          <a:lstStyle/>
          <a:p>
            <a:pPr marL="285750" marR="0" indent="-285750">
              <a:lnSpc>
                <a:spcPct val="107000"/>
              </a:lnSpc>
              <a:spcBef>
                <a:spcPts val="0"/>
              </a:spcBef>
              <a:spcAft>
                <a:spcPts val="800"/>
              </a:spcAft>
              <a:buFont typeface="Arial" panose="020B0604020202020204" pitchFamily="34" charset="0"/>
              <a:buChar char="•"/>
            </a:pPr>
            <a:endParaRPr lang="en-US" sz="2800" b="1" dirty="0"/>
          </a:p>
        </p:txBody>
      </p:sp>
      <p:pic>
        <p:nvPicPr>
          <p:cNvPr id="10" name="Picture 9">
            <a:extLst>
              <a:ext uri="{FF2B5EF4-FFF2-40B4-BE49-F238E27FC236}">
                <a16:creationId xmlns:a16="http://schemas.microsoft.com/office/drawing/2014/main" id="{ACFF4FFC-B597-47ED-982A-966103AD3E5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489" y="1347614"/>
            <a:ext cx="4608512" cy="3096344"/>
          </a:xfrm>
          <a:prstGeom prst="rect">
            <a:avLst/>
          </a:prstGeom>
          <a:noFill/>
          <a:ln>
            <a:noFill/>
          </a:ln>
        </p:spPr>
      </p:pic>
      <p:pic>
        <p:nvPicPr>
          <p:cNvPr id="11" name="Picture 10">
            <a:extLst>
              <a:ext uri="{FF2B5EF4-FFF2-40B4-BE49-F238E27FC236}">
                <a16:creationId xmlns:a16="http://schemas.microsoft.com/office/drawing/2014/main" id="{AF93A93A-DFDC-467F-89B7-1DABB5AE252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4052" y="1218408"/>
            <a:ext cx="4032788" cy="3096344"/>
          </a:xfrm>
          <a:prstGeom prst="rect">
            <a:avLst/>
          </a:prstGeom>
          <a:noFill/>
          <a:ln>
            <a:noFill/>
          </a:ln>
        </p:spPr>
      </p:pic>
      <p:sp>
        <p:nvSpPr>
          <p:cNvPr id="12" name="Title 1">
            <a:extLst>
              <a:ext uri="{FF2B5EF4-FFF2-40B4-BE49-F238E27FC236}">
                <a16:creationId xmlns:a16="http://schemas.microsoft.com/office/drawing/2014/main" id="{08CD1F39-7A39-4486-A620-97C6F45C841D}"/>
              </a:ext>
            </a:extLst>
          </p:cNvPr>
          <p:cNvSpPr txBox="1">
            <a:spLocks noGrp="1"/>
          </p:cNvSpPr>
          <p:nvPr>
            <p:ph type="title"/>
          </p:nvPr>
        </p:nvSpPr>
        <p:spPr>
          <a:xfrm>
            <a:off x="0" y="123478"/>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23AAE1"/>
                </a:solidFill>
                <a:latin typeface="Trebuchet MS" pitchFamily="34" charset="0"/>
              </a:rPr>
              <a:t>DANS vs. DANS2</a:t>
            </a:r>
            <a:endParaRPr lang="ro-RO" sz="2800" b="1" dirty="0">
              <a:solidFill>
                <a:srgbClr val="23AAE1"/>
              </a:solidFill>
              <a:latin typeface="Trebuchet MS" pitchFamily="34" charset="0"/>
            </a:endParaRPr>
          </a:p>
        </p:txBody>
      </p:sp>
      <p:sp>
        <p:nvSpPr>
          <p:cNvPr id="13" name="TextBox 12">
            <a:extLst>
              <a:ext uri="{FF2B5EF4-FFF2-40B4-BE49-F238E27FC236}">
                <a16:creationId xmlns:a16="http://schemas.microsoft.com/office/drawing/2014/main" id="{05463B73-42A0-4234-A65C-449E4784509A}"/>
              </a:ext>
            </a:extLst>
          </p:cNvPr>
          <p:cNvSpPr txBox="1"/>
          <p:nvPr/>
        </p:nvSpPr>
        <p:spPr>
          <a:xfrm>
            <a:off x="214013" y="987576"/>
            <a:ext cx="4634752" cy="461665"/>
          </a:xfrm>
          <a:prstGeom prst="rect">
            <a:avLst/>
          </a:prstGeom>
          <a:noFill/>
        </p:spPr>
        <p:txBody>
          <a:bodyPr wrap="square">
            <a:spAutoFit/>
          </a:bodyPr>
          <a:lstStyle/>
          <a:p>
            <a:r>
              <a:rPr lang="en-US" sz="2400" b="1" dirty="0" err="1">
                <a:solidFill>
                  <a:srgbClr val="23AAE1"/>
                </a:solidFill>
                <a:latin typeface="Trebuchet MS" pitchFamily="34" charset="0"/>
              </a:rPr>
              <a:t>Laborator</a:t>
            </a:r>
            <a:r>
              <a:rPr lang="en-US" sz="2400" b="1" dirty="0">
                <a:solidFill>
                  <a:srgbClr val="23AAE1"/>
                </a:solidFill>
                <a:latin typeface="Trebuchet MS" pitchFamily="34" charset="0"/>
              </a:rPr>
              <a:t> </a:t>
            </a:r>
            <a:r>
              <a:rPr lang="en-US" sz="2400" b="1" dirty="0" err="1">
                <a:solidFill>
                  <a:srgbClr val="23AAE1"/>
                </a:solidFill>
                <a:latin typeface="Trebuchet MS" pitchFamily="34" charset="0"/>
              </a:rPr>
              <a:t>bioresurse</a:t>
            </a:r>
            <a:endParaRPr lang="en-US" sz="2400" dirty="0"/>
          </a:p>
        </p:txBody>
      </p:sp>
    </p:spTree>
    <p:extLst>
      <p:ext uri="{BB962C8B-B14F-4D97-AF65-F5344CB8AC3E}">
        <p14:creationId xmlns:p14="http://schemas.microsoft.com/office/powerpoint/2010/main" val="1243975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347614"/>
            <a:ext cx="5004048" cy="3671482"/>
          </a:xfrm>
        </p:spPr>
        <p:txBody>
          <a:bodyPr>
            <a:normAutofit/>
          </a:bodyPr>
          <a:lstStyle/>
          <a:p>
            <a:pPr marR="0" algn="l">
              <a:lnSpc>
                <a:spcPct val="107000"/>
              </a:lnSpc>
              <a:spcBef>
                <a:spcPts val="0"/>
              </a:spcBef>
              <a:spcAft>
                <a:spcPts val="0"/>
              </a:spcAft>
            </a:pPr>
            <a:br>
              <a:rPr lang="en-GB" sz="28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br>
            <a:endParaRPr lang="ro-RO" sz="2800" b="1" dirty="0">
              <a:solidFill>
                <a:srgbClr val="23AAE1"/>
              </a:solidFill>
              <a:latin typeface="Trebuchet MS" pitchFamily="34" charset="0"/>
            </a:endParaRPr>
          </a:p>
        </p:txBody>
      </p:sp>
      <p:sp>
        <p:nvSpPr>
          <p:cNvPr id="5" name="Title 1"/>
          <p:cNvSpPr txBox="1">
            <a:spLocks/>
          </p:cNvSpPr>
          <p:nvPr/>
        </p:nvSpPr>
        <p:spPr>
          <a:xfrm>
            <a:off x="269776" y="1475093"/>
            <a:ext cx="8604448" cy="3024336"/>
          </a:xfrm>
          <a:prstGeom prst="rect">
            <a:avLst/>
          </a:prstGeom>
        </p:spPr>
        <p:txBody>
          <a:bodyPr vert="horz" lIns="91440" tIns="45720" rIns="91440" bIns="45720" rtlCol="0" anchor="ctr">
            <a:normAutofit/>
          </a:bodyPr>
          <a:lstStyle/>
          <a:p>
            <a:pPr marL="285750" marR="0" indent="-285750">
              <a:lnSpc>
                <a:spcPct val="107000"/>
              </a:lnSpc>
              <a:spcBef>
                <a:spcPts val="0"/>
              </a:spcBef>
              <a:spcAft>
                <a:spcPts val="800"/>
              </a:spcAft>
              <a:buFont typeface="Arial" panose="020B0604020202020204" pitchFamily="34" charset="0"/>
              <a:buChar char="•"/>
            </a:pPr>
            <a:endParaRPr lang="en-US" sz="2800" b="1" dirty="0"/>
          </a:p>
        </p:txBody>
      </p:sp>
      <p:sp>
        <p:nvSpPr>
          <p:cNvPr id="7" name="Title 1">
            <a:extLst>
              <a:ext uri="{FF2B5EF4-FFF2-40B4-BE49-F238E27FC236}">
                <a16:creationId xmlns:a16="http://schemas.microsoft.com/office/drawing/2014/main" id="{82AD8A85-CA80-4080-91BE-FB3DA3CE2E88}"/>
              </a:ext>
            </a:extLst>
          </p:cNvPr>
          <p:cNvSpPr txBox="1">
            <a:spLocks/>
          </p:cNvSpPr>
          <p:nvPr/>
        </p:nvSpPr>
        <p:spPr>
          <a:xfrm>
            <a:off x="0" y="912399"/>
            <a:ext cx="8874224" cy="5692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err="1">
                <a:solidFill>
                  <a:srgbClr val="23AAE1"/>
                </a:solidFill>
                <a:latin typeface="Trebuchet MS" pitchFamily="34" charset="0"/>
              </a:rPr>
              <a:t>Studii</a:t>
            </a:r>
            <a:r>
              <a:rPr lang="en-US" sz="2400" b="1" dirty="0">
                <a:solidFill>
                  <a:srgbClr val="23AAE1"/>
                </a:solidFill>
                <a:latin typeface="Trebuchet MS" pitchFamily="34" charset="0"/>
              </a:rPr>
              <a:t> </a:t>
            </a:r>
            <a:r>
              <a:rPr lang="en-US" sz="2400" b="1" dirty="0" err="1">
                <a:solidFill>
                  <a:srgbClr val="23AAE1"/>
                </a:solidFill>
                <a:latin typeface="Trebuchet MS" pitchFamily="34" charset="0"/>
              </a:rPr>
              <a:t>complementare</a:t>
            </a:r>
            <a:r>
              <a:rPr lang="en-US" sz="2400" b="1" dirty="0">
                <a:solidFill>
                  <a:srgbClr val="23AAE1"/>
                </a:solidFill>
                <a:latin typeface="Trebuchet MS" pitchFamily="34" charset="0"/>
              </a:rPr>
              <a:t> </a:t>
            </a:r>
            <a:r>
              <a:rPr lang="en-US" sz="2400" b="1" dirty="0" err="1">
                <a:solidFill>
                  <a:srgbClr val="23AAE1"/>
                </a:solidFill>
                <a:latin typeface="Trebuchet MS" pitchFamily="34" charset="0"/>
              </a:rPr>
              <a:t>cerute</a:t>
            </a:r>
            <a:r>
              <a:rPr lang="en-US" sz="2400" b="1" dirty="0">
                <a:solidFill>
                  <a:srgbClr val="23AAE1"/>
                </a:solidFill>
                <a:latin typeface="Trebuchet MS" pitchFamily="34" charset="0"/>
              </a:rPr>
              <a:t>  de CE </a:t>
            </a:r>
            <a:r>
              <a:rPr lang="en-US" sz="2400" b="1" dirty="0" err="1">
                <a:solidFill>
                  <a:srgbClr val="23AAE1"/>
                </a:solidFill>
                <a:latin typeface="Trebuchet MS" pitchFamily="34" charset="0"/>
              </a:rPr>
              <a:t>necesare</a:t>
            </a:r>
            <a:r>
              <a:rPr lang="en-US" sz="2400" b="1" dirty="0">
                <a:solidFill>
                  <a:srgbClr val="23AAE1"/>
                </a:solidFill>
                <a:latin typeface="Trebuchet MS" pitchFamily="34" charset="0"/>
              </a:rPr>
              <a:t> </a:t>
            </a:r>
            <a:r>
              <a:rPr lang="en-US" sz="2400" b="1" dirty="0" err="1">
                <a:solidFill>
                  <a:srgbClr val="23AAE1"/>
                </a:solidFill>
                <a:latin typeface="Trebuchet MS" pitchFamily="34" charset="0"/>
              </a:rPr>
              <a:t>implementarii</a:t>
            </a:r>
            <a:endParaRPr lang="ro-RO" sz="2400" b="1" dirty="0">
              <a:solidFill>
                <a:srgbClr val="23AAE1"/>
              </a:solidFill>
              <a:latin typeface="Trebuchet MS" pitchFamily="34" charset="0"/>
            </a:endParaRPr>
          </a:p>
        </p:txBody>
      </p:sp>
      <p:sp>
        <p:nvSpPr>
          <p:cNvPr id="10" name="TextBox 9">
            <a:extLst>
              <a:ext uri="{FF2B5EF4-FFF2-40B4-BE49-F238E27FC236}">
                <a16:creationId xmlns:a16="http://schemas.microsoft.com/office/drawing/2014/main" id="{3F59FE47-E2D5-4138-8B62-49C922E49592}"/>
              </a:ext>
            </a:extLst>
          </p:cNvPr>
          <p:cNvSpPr txBox="1"/>
          <p:nvPr/>
        </p:nvSpPr>
        <p:spPr>
          <a:xfrm>
            <a:off x="113988" y="1318852"/>
            <a:ext cx="8460432" cy="3041602"/>
          </a:xfrm>
          <a:prstGeom prst="rect">
            <a:avLst/>
          </a:prstGeom>
          <a:noFill/>
        </p:spPr>
        <p:txBody>
          <a:bodyPr wrap="square">
            <a:spAutoFit/>
          </a:bodyPr>
          <a:lstStyle/>
          <a:p>
            <a:pPr marL="0" marR="0">
              <a:lnSpc>
                <a:spcPct val="107000"/>
              </a:lnSpc>
              <a:spcBef>
                <a:spcPts val="0"/>
              </a:spcBef>
              <a:spcAft>
                <a:spcPts val="0"/>
              </a:spcAft>
            </a:pP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Evaluarea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impactului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asupra</a:t>
            </a:r>
            <a:r>
              <a:rPr lang="en-US" sz="2000" dirty="0">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mediului</a:t>
            </a:r>
            <a:r>
              <a:rPr lang="en-US" sz="2000" dirty="0">
                <a:effectLst/>
                <a:latin typeface="+mj-lt"/>
                <a:ea typeface="Calibri" panose="020F0502020204030204" pitchFamily="34" charset="0"/>
                <a:cs typeface="Times New Roman" panose="02020603050405020304" pitchFamily="18" charset="0"/>
              </a:rPr>
              <a:t> (EIA) </a:t>
            </a:r>
          </a:p>
          <a:p>
            <a:pPr marR="0">
              <a:lnSpc>
                <a:spcPct val="107000"/>
              </a:lnSpc>
              <a:spcBef>
                <a:spcPts val="0"/>
              </a:spcBef>
              <a:spcAft>
                <a:spcPts val="0"/>
              </a:spcAft>
            </a:pP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Utilizarea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si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eliminarea</a:t>
            </a:r>
            <a:r>
              <a:rPr lang="en-US" sz="2000" dirty="0">
                <a:effectLst/>
                <a:latin typeface="+mj-lt"/>
                <a:ea typeface="Calibri" panose="020F0502020204030204" pitchFamily="34" charset="0"/>
                <a:cs typeface="Times New Roman" panose="02020603050405020304" pitchFamily="18" charset="0"/>
              </a:rPr>
              <a:t> in </a:t>
            </a:r>
            <a:r>
              <a:rPr lang="en-US" sz="2000" dirty="0" err="1">
                <a:effectLst/>
                <a:latin typeface="+mj-lt"/>
                <a:ea typeface="Calibri" panose="020F0502020204030204" pitchFamily="34" charset="0"/>
                <a:cs typeface="Times New Roman" panose="02020603050405020304" pitchFamily="18" charset="0"/>
              </a:rPr>
              <a:t>conditii</a:t>
            </a:r>
            <a:r>
              <a:rPr lang="en-US" sz="2000" dirty="0">
                <a:effectLst/>
                <a:latin typeface="+mj-lt"/>
                <a:ea typeface="Calibri" panose="020F0502020204030204" pitchFamily="34" charset="0"/>
                <a:cs typeface="Times New Roman" panose="02020603050405020304" pitchFamily="18" charset="0"/>
              </a:rPr>
              <a:t> de </a:t>
            </a:r>
            <a:r>
              <a:rPr lang="en-US" sz="2000" dirty="0" err="1">
                <a:effectLst/>
                <a:latin typeface="+mj-lt"/>
                <a:ea typeface="Calibri" panose="020F0502020204030204" pitchFamily="34" charset="0"/>
                <a:cs typeface="Times New Roman" panose="02020603050405020304" pitchFamily="18" charset="0"/>
              </a:rPr>
              <a:t>siguranta</a:t>
            </a:r>
            <a:r>
              <a:rPr lang="en-US" sz="2000" dirty="0">
                <a:effectLst/>
                <a:latin typeface="+mj-lt"/>
                <a:ea typeface="Calibri" panose="020F0502020204030204" pitchFamily="34" charset="0"/>
                <a:cs typeface="Times New Roman" panose="02020603050405020304" pitchFamily="18" charset="0"/>
              </a:rPr>
              <a:t> a </a:t>
            </a:r>
            <a:r>
              <a:rPr lang="en-US" sz="2000" dirty="0" err="1">
                <a:effectLst/>
                <a:latin typeface="+mj-lt"/>
                <a:ea typeface="Calibri" panose="020F0502020204030204" pitchFamily="34" charset="0"/>
                <a:cs typeface="Times New Roman" panose="02020603050405020304" pitchFamily="18" charset="0"/>
              </a:rPr>
              <a:t>substantelor</a:t>
            </a:r>
            <a:r>
              <a:rPr lang="en-US" sz="2000" dirty="0">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chimice</a:t>
            </a:r>
            <a:r>
              <a:rPr lang="en-US" sz="2000" dirty="0">
                <a:effectLst/>
                <a:latin typeface="+mj-lt"/>
                <a:ea typeface="Calibri" panose="020F0502020204030204" pitchFamily="34" charset="0"/>
                <a:cs typeface="Times New Roman" panose="02020603050405020304" pitchFamily="18" charset="0"/>
              </a:rPr>
              <a:t> de</a:t>
            </a:r>
          </a:p>
          <a:p>
            <a:pPr marR="0">
              <a:lnSpc>
                <a:spcPct val="107000"/>
              </a:lnSpc>
              <a:spcBef>
                <a:spcPts val="0"/>
              </a:spcBef>
              <a:spcAft>
                <a:spcPts val="0"/>
              </a:spcAft>
            </a:pPr>
            <a:r>
              <a:rPr lang="en-US" sz="2000" dirty="0">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laborator</a:t>
            </a:r>
            <a:r>
              <a:rPr lang="en-US" sz="2000" dirty="0">
                <a:effectLst/>
                <a:latin typeface="+mj-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Evaluare</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adecvata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pentru</a:t>
            </a:r>
            <a:r>
              <a:rPr lang="en-US" sz="2000" dirty="0">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siturile</a:t>
            </a:r>
            <a:r>
              <a:rPr lang="en-US" sz="2000" dirty="0">
                <a:effectLst/>
                <a:latin typeface="+mj-lt"/>
                <a:ea typeface="Calibri" panose="020F0502020204030204" pitchFamily="34" charset="0"/>
                <a:cs typeface="Times New Roman" panose="02020603050405020304" pitchFamily="18" charset="0"/>
              </a:rPr>
              <a:t> Natura 2000 </a:t>
            </a:r>
            <a:r>
              <a:rPr lang="en-US" sz="2000" dirty="0" err="1">
                <a:effectLst/>
                <a:latin typeface="+mj-lt"/>
                <a:ea typeface="Calibri" panose="020F0502020204030204" pitchFamily="34" charset="0"/>
                <a:cs typeface="Times New Roman" panose="02020603050405020304" pitchFamily="18" charset="0"/>
              </a:rPr>
              <a:t>pentru</a:t>
            </a:r>
            <a:r>
              <a:rPr lang="en-US" sz="2000" dirty="0">
                <a:effectLst/>
                <a:latin typeface="+mj-lt"/>
                <a:ea typeface="Calibri" panose="020F0502020204030204" pitchFamily="34" charset="0"/>
                <a:cs typeface="Times New Roman" panose="02020603050405020304" pitchFamily="18" charset="0"/>
              </a:rPr>
              <a:t> Supersite</a:t>
            </a:r>
          </a:p>
          <a:p>
            <a:pPr marR="0">
              <a:lnSpc>
                <a:spcPct val="107000"/>
              </a:lnSpc>
              <a:spcBef>
                <a:spcPts val="0"/>
              </a:spcBef>
              <a:spcAft>
                <a:spcPts val="0"/>
              </a:spcAft>
            </a:pP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Elemente</a:t>
            </a:r>
            <a:r>
              <a:rPr lang="en-US" sz="2000" dirty="0">
                <a:effectLst/>
                <a:latin typeface="+mj-lt"/>
                <a:ea typeface="Calibri" panose="020F0502020204030204" pitchFamily="34" charset="0"/>
                <a:cs typeface="Times New Roman" panose="02020603050405020304" pitchFamily="18" charset="0"/>
              </a:rPr>
              <a:t> de </a:t>
            </a:r>
            <a:r>
              <a:rPr lang="en-US" sz="2000" dirty="0" err="1">
                <a:effectLst/>
                <a:latin typeface="+mj-lt"/>
                <a:ea typeface="Calibri" panose="020F0502020204030204" pitchFamily="34" charset="0"/>
                <a:cs typeface="Times New Roman" panose="02020603050405020304" pitchFamily="18" charset="0"/>
              </a:rPr>
              <a:t>baza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privind</a:t>
            </a:r>
            <a:r>
              <a:rPr lang="en-US" sz="2000" dirty="0">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evaluarea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riscurilor</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si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vulnerabilitatilor</a:t>
            </a:r>
            <a:r>
              <a:rPr lang="en-US" sz="2000" dirty="0">
                <a:effectLst/>
                <a:latin typeface="+mj-lt"/>
                <a:ea typeface="Calibri" panose="020F0502020204030204" pitchFamily="34" charset="0"/>
                <a:cs typeface="Times New Roman" panose="02020603050405020304" pitchFamily="18" charset="0"/>
              </a:rPr>
              <a:t> la </a:t>
            </a:r>
            <a:r>
              <a:rPr lang="en-US" sz="2000" dirty="0" err="1">
                <a:effectLst/>
                <a:latin typeface="+mj-lt"/>
                <a:ea typeface="Calibri" panose="020F0502020204030204" pitchFamily="34" charset="0"/>
                <a:cs typeface="Times New Roman" panose="02020603050405020304" pitchFamily="18" charset="0"/>
              </a:rPr>
              <a:t>adaptarea</a:t>
            </a:r>
            <a:r>
              <a:rPr lang="en-US" sz="2000" dirty="0">
                <a:effectLst/>
                <a:latin typeface="+mj-lt"/>
                <a:ea typeface="Calibri" panose="020F0502020204030204" pitchFamily="34" charset="0"/>
                <a:cs typeface="Times New Roman" panose="02020603050405020304" pitchFamily="18" charset="0"/>
              </a:rPr>
              <a:t>   la </a:t>
            </a:r>
            <a:r>
              <a:rPr lang="en-US" sz="2000" dirty="0" err="1">
                <a:effectLst/>
                <a:latin typeface="+mj-lt"/>
                <a:ea typeface="Calibri" panose="020F0502020204030204" pitchFamily="34" charset="0"/>
                <a:cs typeface="Times New Roman" panose="02020603050405020304" pitchFamily="18" charset="0"/>
              </a:rPr>
              <a:t>schimbarile</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climatice</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pentru</a:t>
            </a:r>
            <a:r>
              <a:rPr lang="en-US" sz="2000" dirty="0">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Supersite</a:t>
            </a:r>
          </a:p>
          <a:p>
            <a:pPr marL="0" marR="0">
              <a:lnSpc>
                <a:spcPct val="107000"/>
              </a:lnSpc>
              <a:spcBef>
                <a:spcPts val="0"/>
              </a:spcBef>
              <a:spcAft>
                <a:spcPts val="0"/>
              </a:spcAft>
            </a:pPr>
            <a:r>
              <a:rPr lang="en-US" sz="2000" dirty="0">
                <a:effectLst/>
                <a:latin typeface="+mj-lt"/>
                <a:ea typeface="Calibri" panose="020F0502020204030204" pitchFamily="34" charset="0"/>
                <a:cs typeface="Times New Roman" panose="02020603050405020304" pitchFamily="18" charset="0"/>
              </a:rPr>
              <a:t>-</a:t>
            </a:r>
            <a:r>
              <a:rPr lang="en-US" sz="2000" dirty="0" err="1">
                <a:effectLst/>
                <a:latin typeface="+mj-lt"/>
                <a:ea typeface="Calibri" panose="020F0502020204030204" pitchFamily="34" charset="0"/>
                <a:cs typeface="Times New Roman" panose="02020603050405020304" pitchFamily="18" charset="0"/>
              </a:rPr>
              <a:t>Evaluarea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emisiilor</a:t>
            </a:r>
            <a:r>
              <a:rPr lang="en-US" sz="2000" dirty="0">
                <a:effectLst/>
                <a:latin typeface="+mj-lt"/>
                <a:ea typeface="Calibri" panose="020F0502020204030204" pitchFamily="34" charset="0"/>
                <a:cs typeface="Times New Roman" panose="02020603050405020304" pitchFamily="18" charset="0"/>
              </a:rPr>
              <a:t> de gaze cu </a:t>
            </a:r>
            <a:r>
              <a:rPr lang="en-US" sz="2000" dirty="0" err="1">
                <a:effectLst/>
                <a:latin typeface="+mj-lt"/>
                <a:ea typeface="Calibri" panose="020F0502020204030204" pitchFamily="34" charset="0"/>
                <a:cs typeface="Times New Roman" panose="02020603050405020304" pitchFamily="18" charset="0"/>
              </a:rPr>
              <a:t>efect</a:t>
            </a:r>
            <a:r>
              <a:rPr lang="en-US" sz="2000" dirty="0">
                <a:effectLst/>
                <a:latin typeface="+mj-lt"/>
                <a:ea typeface="Calibri" panose="020F0502020204030204" pitchFamily="34" charset="0"/>
                <a:cs typeface="Times New Roman" panose="02020603050405020304" pitchFamily="18" charset="0"/>
              </a:rPr>
              <a:t> de sera conform </a:t>
            </a:r>
            <a:r>
              <a:rPr lang="en-US" sz="2000" dirty="0" err="1">
                <a:effectLst/>
                <a:latin typeface="+mj-lt"/>
                <a:ea typeface="Calibri" panose="020F0502020204030204" pitchFamily="34" charset="0"/>
                <a:cs typeface="Times New Roman" panose="02020603050405020304" pitchFamily="18" charset="0"/>
              </a:rPr>
              <a:t>metodologiei</a:t>
            </a:r>
            <a:r>
              <a:rPr lang="en-US" sz="2000" dirty="0">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amprentei</a:t>
            </a:r>
            <a:r>
              <a:rPr lang="en-US" sz="2000" dirty="0">
                <a:effectLst/>
                <a:latin typeface="+mj-lt"/>
                <a:ea typeface="Calibri" panose="020F0502020204030204" pitchFamily="34" charset="0"/>
                <a:cs typeface="Times New Roman" panose="02020603050405020304" pitchFamily="18" charset="0"/>
              </a:rPr>
              <a:t> de carbon a BEI(</a:t>
            </a:r>
            <a:r>
              <a:rPr lang="fr-FR" sz="2000" dirty="0" err="1">
                <a:effectLst/>
                <a:ea typeface="Times New Roman" panose="02020603050405020304" pitchFamily="18" charset="0"/>
              </a:rPr>
              <a:t>Banca</a:t>
            </a:r>
            <a:r>
              <a:rPr lang="fr-FR" sz="2000" dirty="0">
                <a:effectLst/>
                <a:ea typeface="Times New Roman" panose="02020603050405020304" pitchFamily="18" charset="0"/>
              </a:rPr>
              <a:t> </a:t>
            </a:r>
            <a:r>
              <a:rPr lang="fr-FR" sz="2000" dirty="0" err="1">
                <a:effectLst/>
                <a:ea typeface="Times New Roman" panose="02020603050405020304" pitchFamily="18" charset="0"/>
              </a:rPr>
              <a:t>Europeana</a:t>
            </a:r>
            <a:r>
              <a:rPr lang="fr-FR" sz="2000" dirty="0">
                <a:effectLst/>
                <a:ea typeface="Times New Roman" panose="02020603050405020304" pitchFamily="18" charset="0"/>
              </a:rPr>
              <a:t> de </a:t>
            </a:r>
            <a:r>
              <a:rPr lang="fr-FR" sz="2000" dirty="0" err="1">
                <a:effectLst/>
                <a:ea typeface="Times New Roman" panose="02020603050405020304" pitchFamily="18" charset="0"/>
              </a:rPr>
              <a:t>Investitii</a:t>
            </a:r>
            <a:r>
              <a:rPr lang="fr-FR" sz="1800" b="1" dirty="0">
                <a:solidFill>
                  <a:srgbClr val="1F497D"/>
                </a:solidFill>
                <a:effectLst/>
                <a:latin typeface="Times New Roman" panose="02020603050405020304" pitchFamily="18" charset="0"/>
                <a:ea typeface="Times New Roman" panose="02020603050405020304" pitchFamily="18" charset="0"/>
              </a:rPr>
              <a:t>)</a:t>
            </a:r>
            <a:r>
              <a:rPr lang="en-US" sz="2000" dirty="0">
                <a:effectLst/>
                <a:latin typeface="+mj-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dirty="0">
                <a:latin typeface="+mj-lt"/>
                <a:ea typeface="Calibri" panose="020F0502020204030204" pitchFamily="34" charset="0"/>
                <a:cs typeface="Times New Roman" panose="02020603050405020304" pitchFamily="18" charset="0"/>
              </a:rPr>
              <a:t>-</a:t>
            </a:r>
            <a:r>
              <a:rPr lang="en-US" sz="2000" dirty="0" err="1">
                <a:effectLst/>
                <a:latin typeface="+mj-lt"/>
                <a:ea typeface="Calibri" panose="020F0502020204030204" pitchFamily="34" charset="0"/>
                <a:cs typeface="Times New Roman" panose="02020603050405020304" pitchFamily="18" charset="0"/>
              </a:rPr>
              <a:t>Studiul</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Eficientei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energetice</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Nzero</a:t>
            </a:r>
            <a:r>
              <a:rPr lang="en-US" sz="2000" dirty="0">
                <a:effectLst/>
                <a:latin typeface="+mj-lt"/>
                <a:ea typeface="Calibri" panose="020F0502020204030204" pitchFamily="34" charset="0"/>
                <a:cs typeface="Times New Roman" panose="02020603050405020304" pitchFamily="18" charset="0"/>
              </a:rPr>
              <a:t> - </a:t>
            </a:r>
            <a:r>
              <a:rPr lang="en-US" sz="2000" dirty="0" err="1">
                <a:effectLst/>
                <a:latin typeface="+mj-lt"/>
                <a:ea typeface="Calibri" panose="020F0502020204030204" pitchFamily="34" charset="0"/>
                <a:cs typeface="Times New Roman" panose="02020603050405020304" pitchFamily="18" charset="0"/>
              </a:rPr>
              <a:t>Conformare</a:t>
            </a:r>
            <a:r>
              <a:rPr lang="en-US" sz="2000" dirty="0">
                <a:effectLst/>
                <a:latin typeface="+mj-lt"/>
                <a:ea typeface="Calibri" panose="020F0502020204030204" pitchFamily="34" charset="0"/>
                <a:cs typeface="Times New Roman" panose="02020603050405020304" pitchFamily="18" charset="0"/>
              </a:rPr>
              <a:t> cu </a:t>
            </a:r>
            <a:r>
              <a:rPr lang="en-US" sz="2000" dirty="0" err="1">
                <a:effectLst/>
                <a:latin typeface="+mj-lt"/>
                <a:ea typeface="Calibri" panose="020F0502020204030204" pitchFamily="34" charset="0"/>
                <a:cs typeface="Times New Roman" panose="02020603050405020304" pitchFamily="18" charset="0"/>
              </a:rPr>
              <a:t>Directiva</a:t>
            </a:r>
            <a:r>
              <a:rPr lang="en-US" sz="2000" dirty="0">
                <a:effectLst/>
                <a:latin typeface="+mj-lt"/>
                <a:ea typeface="Calibri" panose="020F0502020204030204" pitchFamily="34" charset="0"/>
                <a:cs typeface="Times New Roman" panose="02020603050405020304" pitchFamily="18" charset="0"/>
              </a:rPr>
              <a:t> CE</a:t>
            </a:r>
          </a:p>
        </p:txBody>
      </p:sp>
      <p:sp>
        <p:nvSpPr>
          <p:cNvPr id="8" name="TextBox 7">
            <a:extLst>
              <a:ext uri="{FF2B5EF4-FFF2-40B4-BE49-F238E27FC236}">
                <a16:creationId xmlns:a16="http://schemas.microsoft.com/office/drawing/2014/main" id="{E19DF222-38F7-420C-A00F-E5BC6A2C5AF9}"/>
              </a:ext>
            </a:extLst>
          </p:cNvPr>
          <p:cNvSpPr txBox="1"/>
          <p:nvPr/>
        </p:nvSpPr>
        <p:spPr>
          <a:xfrm>
            <a:off x="107504" y="346235"/>
            <a:ext cx="4619812" cy="523220"/>
          </a:xfrm>
          <a:prstGeom prst="rect">
            <a:avLst/>
          </a:prstGeom>
          <a:noFill/>
        </p:spPr>
        <p:txBody>
          <a:bodyPr wrap="square">
            <a:spAutoFit/>
          </a:bodyPr>
          <a:lstStyle/>
          <a:p>
            <a:pPr algn="l"/>
            <a:r>
              <a:rPr lang="en-US" sz="2800" b="1" dirty="0">
                <a:solidFill>
                  <a:srgbClr val="23AAE1"/>
                </a:solidFill>
                <a:latin typeface="Trebuchet MS" pitchFamily="34" charset="0"/>
              </a:rPr>
              <a:t>DANS2: A2</a:t>
            </a:r>
          </a:p>
        </p:txBody>
      </p:sp>
    </p:spTree>
    <p:extLst>
      <p:ext uri="{BB962C8B-B14F-4D97-AF65-F5344CB8AC3E}">
        <p14:creationId xmlns:p14="http://schemas.microsoft.com/office/powerpoint/2010/main" val="474031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1707654"/>
            <a:ext cx="8766720" cy="2664296"/>
          </a:xfrm>
        </p:spPr>
        <p:txBody>
          <a:bodyPr>
            <a:normAutofit/>
          </a:bodyPr>
          <a:lstStyle/>
          <a:p>
            <a:pPr marR="0" algn="l">
              <a:lnSpc>
                <a:spcPct val="107000"/>
              </a:lnSpc>
              <a:spcBef>
                <a:spcPts val="0"/>
              </a:spcBef>
              <a:spcAft>
                <a:spcPts val="0"/>
              </a:spcAft>
            </a:pPr>
            <a:br>
              <a:rPr lang="en-GB" sz="28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br>
            <a:endParaRPr lang="ro-RO" sz="2800" b="1" dirty="0">
              <a:solidFill>
                <a:srgbClr val="23AAE1"/>
              </a:solidFill>
              <a:latin typeface="Trebuchet MS" pitchFamily="34" charset="0"/>
            </a:endParaRPr>
          </a:p>
        </p:txBody>
      </p:sp>
      <p:sp>
        <p:nvSpPr>
          <p:cNvPr id="5" name="Title 1"/>
          <p:cNvSpPr txBox="1">
            <a:spLocks/>
          </p:cNvSpPr>
          <p:nvPr/>
        </p:nvSpPr>
        <p:spPr>
          <a:xfrm>
            <a:off x="269776" y="1484618"/>
            <a:ext cx="8604448" cy="3024336"/>
          </a:xfrm>
          <a:prstGeom prst="rect">
            <a:avLst/>
          </a:prstGeom>
        </p:spPr>
        <p:txBody>
          <a:bodyPr vert="horz" lIns="91440" tIns="45720" rIns="91440" bIns="45720" rtlCol="0" anchor="ctr">
            <a:normAutofit/>
          </a:bodyPr>
          <a:lstStyle/>
          <a:p>
            <a:pPr marL="285750" marR="0" indent="-285750">
              <a:lnSpc>
                <a:spcPct val="107000"/>
              </a:lnSpc>
              <a:spcBef>
                <a:spcPts val="0"/>
              </a:spcBef>
              <a:spcAft>
                <a:spcPts val="800"/>
              </a:spcAft>
              <a:buFont typeface="Arial" panose="020B0604020202020204" pitchFamily="34" charset="0"/>
              <a:buChar char="•"/>
            </a:pPr>
            <a:endParaRPr lang="en-US" sz="2800" b="1" dirty="0"/>
          </a:p>
        </p:txBody>
      </p:sp>
      <p:sp>
        <p:nvSpPr>
          <p:cNvPr id="7" name="Title 1">
            <a:extLst>
              <a:ext uri="{FF2B5EF4-FFF2-40B4-BE49-F238E27FC236}">
                <a16:creationId xmlns:a16="http://schemas.microsoft.com/office/drawing/2014/main" id="{82AD8A85-CA80-4080-91BE-FB3DA3CE2E88}"/>
              </a:ext>
            </a:extLst>
          </p:cNvPr>
          <p:cNvSpPr txBox="1">
            <a:spLocks/>
          </p:cNvSpPr>
          <p:nvPr/>
        </p:nvSpPr>
        <p:spPr>
          <a:xfrm>
            <a:off x="0" y="912399"/>
            <a:ext cx="8874224" cy="5692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err="1">
                <a:solidFill>
                  <a:srgbClr val="00B0F0"/>
                </a:solidFill>
                <a:effectLst/>
                <a:latin typeface="Trebuchet MS" panose="020B0603020202020204" pitchFamily="34" charset="0"/>
                <a:ea typeface="Calibri" panose="020F0502020204030204" pitchFamily="34" charset="0"/>
                <a:cs typeface="Times New Roman" panose="02020603050405020304" pitchFamily="18" charset="0"/>
              </a:rPr>
              <a:t>Activitati</a:t>
            </a:r>
            <a:r>
              <a:rPr lang="en-US" sz="2400" b="1" dirty="0">
                <a:solidFill>
                  <a:srgbClr val="00B0F0"/>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2400" b="1" dirty="0" err="1">
                <a:solidFill>
                  <a:srgbClr val="00B0F0"/>
                </a:solidFill>
                <a:effectLst/>
                <a:latin typeface="Trebuchet MS" panose="020B0603020202020204" pitchFamily="34" charset="0"/>
                <a:ea typeface="Calibri" panose="020F0502020204030204" pitchFamily="34" charset="0"/>
                <a:cs typeface="Times New Roman" panose="02020603050405020304" pitchFamily="18" charset="0"/>
              </a:rPr>
              <a:t>complementare</a:t>
            </a:r>
            <a:r>
              <a:rPr lang="en-US" sz="2400" b="1" dirty="0">
                <a:solidFill>
                  <a:srgbClr val="00B0F0"/>
                </a:solidFill>
                <a:effectLst/>
                <a:latin typeface="Trebuchet MS" panose="020B0603020202020204" pitchFamily="34" charset="0"/>
                <a:ea typeface="Calibri" panose="020F0502020204030204" pitchFamily="34" charset="0"/>
                <a:cs typeface="Times New Roman" panose="02020603050405020304" pitchFamily="18" charset="0"/>
              </a:rPr>
              <a:t> de </a:t>
            </a:r>
            <a:r>
              <a:rPr lang="en-US" sz="2400" b="1" dirty="0" err="1">
                <a:solidFill>
                  <a:srgbClr val="00B0F0"/>
                </a:solidFill>
                <a:effectLst/>
                <a:latin typeface="Trebuchet MS" panose="020B0603020202020204" pitchFamily="34" charset="0"/>
                <a:ea typeface="Calibri" panose="020F0502020204030204" pitchFamily="34" charset="0"/>
                <a:cs typeface="Times New Roman" panose="02020603050405020304" pitchFamily="18" charset="0"/>
              </a:rPr>
              <a:t>proiectare</a:t>
            </a:r>
            <a:r>
              <a:rPr lang="en-US" sz="2400" b="1" dirty="0">
                <a:solidFill>
                  <a:srgbClr val="00B0F0"/>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2400" b="1" dirty="0" err="1">
                <a:solidFill>
                  <a:srgbClr val="00B0F0"/>
                </a:solidFill>
                <a:effectLst/>
                <a:latin typeface="Trebuchet MS" panose="020B0603020202020204" pitchFamily="34" charset="0"/>
                <a:ea typeface="Calibri" panose="020F0502020204030204" pitchFamily="34" charset="0"/>
                <a:cs typeface="Times New Roman" panose="02020603050405020304" pitchFamily="18" charset="0"/>
              </a:rPr>
              <a:t>si</a:t>
            </a:r>
            <a:r>
              <a:rPr lang="en-US" sz="2400" b="1" dirty="0">
                <a:solidFill>
                  <a:srgbClr val="00B0F0"/>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2400" b="1" dirty="0" err="1">
                <a:solidFill>
                  <a:srgbClr val="00B0F0"/>
                </a:solidFill>
                <a:effectLst/>
                <a:latin typeface="Trebuchet MS" panose="020B0603020202020204" pitchFamily="34" charset="0"/>
                <a:ea typeface="Calibri" panose="020F0502020204030204" pitchFamily="34" charset="0"/>
                <a:cs typeface="Times New Roman" panose="02020603050405020304" pitchFamily="18" charset="0"/>
              </a:rPr>
              <a:t>executie</a:t>
            </a:r>
            <a:r>
              <a:rPr lang="en-US" sz="2400" b="1" dirty="0">
                <a:solidFill>
                  <a:srgbClr val="00B0F0"/>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2400" b="1" dirty="0" err="1">
                <a:solidFill>
                  <a:srgbClr val="00B0F0"/>
                </a:solidFill>
                <a:effectLst/>
                <a:latin typeface="Trebuchet MS" panose="020B0603020202020204" pitchFamily="34" charset="0"/>
                <a:ea typeface="Calibri" panose="020F0502020204030204" pitchFamily="34" charset="0"/>
                <a:cs typeface="Times New Roman" panose="02020603050405020304" pitchFamily="18" charset="0"/>
              </a:rPr>
              <a:t>pentru</a:t>
            </a:r>
            <a:r>
              <a:rPr lang="en-US" sz="2400" b="1" dirty="0">
                <a:solidFill>
                  <a:srgbClr val="00B0F0"/>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2400" b="1" dirty="0" err="1">
                <a:solidFill>
                  <a:srgbClr val="00B0F0"/>
                </a:solidFill>
                <a:effectLst/>
                <a:latin typeface="Trebuchet MS" panose="020B0603020202020204" pitchFamily="34" charset="0"/>
                <a:ea typeface="Calibri" panose="020F0502020204030204" pitchFamily="34" charset="0"/>
                <a:cs typeface="Times New Roman" panose="02020603050405020304" pitchFamily="18" charset="0"/>
              </a:rPr>
              <a:t>dezvoltarea</a:t>
            </a:r>
            <a:r>
              <a:rPr lang="en-US" sz="2400" b="1" dirty="0">
                <a:solidFill>
                  <a:srgbClr val="00B0F0"/>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2400" b="1" dirty="0" err="1">
                <a:solidFill>
                  <a:srgbClr val="00B0F0"/>
                </a:solidFill>
                <a:effectLst/>
                <a:latin typeface="Trebuchet MS" panose="020B0603020202020204" pitchFamily="34" charset="0"/>
                <a:ea typeface="Calibri" panose="020F0502020204030204" pitchFamily="34" charset="0"/>
                <a:cs typeface="Times New Roman" panose="02020603050405020304" pitchFamily="18" charset="0"/>
              </a:rPr>
              <a:t>componentelor</a:t>
            </a:r>
            <a:r>
              <a:rPr lang="en-US" sz="2400" b="1" dirty="0">
                <a:solidFill>
                  <a:srgbClr val="00B0F0"/>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2400" b="1" dirty="0" err="1">
                <a:solidFill>
                  <a:srgbClr val="00B0F0"/>
                </a:solidFill>
                <a:effectLst/>
                <a:latin typeface="Trebuchet MS" panose="020B0603020202020204" pitchFamily="34" charset="0"/>
                <a:ea typeface="Calibri" panose="020F0502020204030204" pitchFamily="34" charset="0"/>
                <a:cs typeface="Times New Roman" panose="02020603050405020304" pitchFamily="18" charset="0"/>
              </a:rPr>
              <a:t>romanesti</a:t>
            </a:r>
            <a:r>
              <a:rPr lang="en-US" sz="2400" b="1" dirty="0">
                <a:solidFill>
                  <a:srgbClr val="00B0F0"/>
                </a:solidFill>
                <a:effectLst/>
                <a:latin typeface="Trebuchet MS" panose="020B0603020202020204" pitchFamily="34" charset="0"/>
                <a:ea typeface="Calibri" panose="020F0502020204030204" pitchFamily="34" charset="0"/>
                <a:cs typeface="Times New Roman" panose="02020603050405020304" pitchFamily="18" charset="0"/>
              </a:rPr>
              <a:t> ale DANUBIUS-RI</a:t>
            </a:r>
            <a:endParaRPr lang="en-US" sz="2400" b="1" dirty="0">
              <a:solidFill>
                <a:srgbClr val="00B0F0"/>
              </a:solidFill>
              <a:latin typeface="Trebuchet MS" panose="020B0603020202020204" pitchFamily="34" charset="0"/>
            </a:endParaRPr>
          </a:p>
        </p:txBody>
      </p:sp>
      <p:sp>
        <p:nvSpPr>
          <p:cNvPr id="6" name="TextBox 5">
            <a:extLst>
              <a:ext uri="{FF2B5EF4-FFF2-40B4-BE49-F238E27FC236}">
                <a16:creationId xmlns:a16="http://schemas.microsoft.com/office/drawing/2014/main" id="{BCF39A71-D732-4545-A30A-BCDC0E47D0A0}"/>
              </a:ext>
            </a:extLst>
          </p:cNvPr>
          <p:cNvSpPr txBox="1"/>
          <p:nvPr/>
        </p:nvSpPr>
        <p:spPr>
          <a:xfrm>
            <a:off x="32508" y="1481617"/>
            <a:ext cx="9078984" cy="3276538"/>
          </a:xfrm>
          <a:prstGeom prst="rect">
            <a:avLst/>
          </a:prstGeom>
          <a:noFill/>
        </p:spPr>
        <p:txBody>
          <a:bodyPr wrap="square">
            <a:spAutoFit/>
          </a:bodyPr>
          <a:lstStyle/>
          <a:p>
            <a:pPr marL="285750" marR="0" indent="-285750">
              <a:lnSpc>
                <a:spcPct val="107000"/>
              </a:lnSpc>
              <a:spcBef>
                <a:spcPts val="0"/>
              </a:spcBef>
              <a:spcAft>
                <a:spcPts val="0"/>
              </a:spcAft>
              <a:buFontTx/>
              <a:buChar char="-"/>
            </a:pPr>
            <a:r>
              <a:rPr lang="en-US" sz="2000" dirty="0" err="1">
                <a:effectLst/>
                <a:latin typeface="+mj-lt"/>
                <a:ea typeface="Calibri" panose="020F0502020204030204" pitchFamily="34" charset="0"/>
                <a:cs typeface="Times New Roman" panose="02020603050405020304" pitchFamily="18" charset="0"/>
              </a:rPr>
              <a:t>Elaborare</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documentatie</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si</a:t>
            </a:r>
            <a:r>
              <a:rPr lang="ro-RO"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achizitie</a:t>
            </a:r>
            <a:r>
              <a:rPr lang="en-US" sz="2000" dirty="0">
                <a:effectLst/>
                <a:latin typeface="+mj-lt"/>
                <a:ea typeface="Calibri" panose="020F0502020204030204" pitchFamily="34" charset="0"/>
                <a:cs typeface="Times New Roman" panose="02020603050405020304" pitchFamily="18" charset="0"/>
              </a:rPr>
              <a:t> - </a:t>
            </a:r>
            <a:r>
              <a:rPr lang="en-US" sz="2000" dirty="0" err="1">
                <a:effectLst/>
                <a:latin typeface="+mj-lt"/>
                <a:ea typeface="Calibri" panose="020F0502020204030204" pitchFamily="34" charset="0"/>
                <a:cs typeface="Times New Roman" panose="02020603050405020304" pitchFamily="18" charset="0"/>
              </a:rPr>
              <a:t>Servicii</a:t>
            </a:r>
            <a:r>
              <a:rPr lang="en-US" sz="2000" dirty="0">
                <a:effectLst/>
                <a:latin typeface="+mj-lt"/>
                <a:ea typeface="Calibri" panose="020F0502020204030204" pitchFamily="34" charset="0"/>
                <a:cs typeface="Times New Roman" panose="02020603050405020304" pitchFamily="18" charset="0"/>
              </a:rPr>
              <a:t> de </a:t>
            </a:r>
            <a:r>
              <a:rPr lang="en-US" sz="2000" dirty="0" err="1">
                <a:latin typeface="+mj-lt"/>
                <a:ea typeface="Calibri" panose="020F0502020204030204" pitchFamily="34" charset="0"/>
                <a:cs typeface="Times New Roman" panose="02020603050405020304" pitchFamily="18" charset="0"/>
              </a:rPr>
              <a:t>v</a:t>
            </a:r>
            <a:r>
              <a:rPr lang="en-US" sz="2000" dirty="0" err="1">
                <a:effectLst/>
                <a:latin typeface="+mj-lt"/>
                <a:ea typeface="Calibri" panose="020F0502020204030204" pitchFamily="34" charset="0"/>
                <a:cs typeface="Times New Roman" panose="02020603050405020304" pitchFamily="18" charset="0"/>
              </a:rPr>
              <a:t>erificare</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proiect</a:t>
            </a:r>
            <a:r>
              <a:rPr lang="en-US" sz="2000" dirty="0">
                <a:effectLst/>
                <a:latin typeface="+mj-lt"/>
                <a:ea typeface="Calibri" panose="020F0502020204030204" pitchFamily="34" charset="0"/>
                <a:cs typeface="Times New Roman" panose="02020603050405020304" pitchFamily="18" charset="0"/>
              </a:rPr>
              <a:t> pe </a:t>
            </a:r>
            <a:r>
              <a:rPr lang="en-US" sz="2000" dirty="0" err="1">
                <a:effectLst/>
                <a:latin typeface="+mj-lt"/>
                <a:ea typeface="Calibri" panose="020F0502020204030204" pitchFamily="34" charset="0"/>
                <a:cs typeface="Times New Roman" panose="02020603050405020304" pitchFamily="18" charset="0"/>
              </a:rPr>
              <a:t>specialitati</a:t>
            </a:r>
            <a:endParaRPr lang="en-US" sz="2000" dirty="0">
              <a:effectLst/>
              <a:latin typeface="+mj-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Tx/>
              <a:buChar char="-"/>
            </a:pPr>
            <a:r>
              <a:rPr lang="en-US" sz="2000" dirty="0" err="1">
                <a:effectLst/>
                <a:latin typeface="+mj-lt"/>
                <a:ea typeface="Calibri" panose="020F0502020204030204" pitchFamily="34" charset="0"/>
                <a:cs typeface="Times New Roman" panose="02020603050405020304" pitchFamily="18" charset="0"/>
              </a:rPr>
              <a:t>Configurarea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sistemului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integrat</a:t>
            </a:r>
            <a:r>
              <a:rPr lang="en-US" sz="2000" dirty="0">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privind</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trasabilitatea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problelor</a:t>
            </a:r>
            <a:r>
              <a:rPr lang="en-US" sz="2000" dirty="0">
                <a:effectLst/>
                <a:latin typeface="+mj-lt"/>
                <a:ea typeface="Calibri" panose="020F0502020204030204" pitchFamily="34" charset="0"/>
                <a:cs typeface="Times New Roman" panose="02020603050405020304" pitchFamily="18" charset="0"/>
              </a:rPr>
              <a:t> in </a:t>
            </a:r>
            <a:r>
              <a:rPr lang="en-US" sz="2000" dirty="0" err="1">
                <a:effectLst/>
                <a:latin typeface="+mj-lt"/>
                <a:ea typeface="Calibri" panose="020F0502020204030204" pitchFamily="34" charset="0"/>
                <a:cs typeface="Times New Roman" panose="02020603050405020304" pitchFamily="18" charset="0"/>
              </a:rPr>
              <a:t>laboratoarele</a:t>
            </a:r>
            <a:r>
              <a:rPr lang="en-US" sz="2000" dirty="0">
                <a:effectLst/>
                <a:latin typeface="+mj-lt"/>
                <a:ea typeface="Calibri" panose="020F0502020204030204" pitchFamily="34" charset="0"/>
                <a:cs typeface="Times New Roman" panose="02020603050405020304" pitchFamily="18" charset="0"/>
              </a:rPr>
              <a:t> Hub-</a:t>
            </a:r>
            <a:r>
              <a:rPr lang="en-US" sz="2000" dirty="0" err="1">
                <a:effectLst/>
                <a:latin typeface="+mj-lt"/>
                <a:ea typeface="Calibri" panose="020F0502020204030204" pitchFamily="34" charset="0"/>
                <a:cs typeface="Times New Roman" panose="02020603050405020304" pitchFamily="18" charset="0"/>
              </a:rPr>
              <a:t>ului</a:t>
            </a:r>
            <a:endParaRPr lang="en-US" sz="2000" dirty="0">
              <a:effectLst/>
              <a:latin typeface="+mj-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Tx/>
              <a:buChar char="-"/>
            </a:pPr>
            <a:r>
              <a:rPr lang="en-US" sz="2000" dirty="0">
                <a:effectLst/>
                <a:latin typeface="+mj-lt"/>
                <a:ea typeface="Calibri" panose="020F0502020204030204" pitchFamily="34" charset="0"/>
                <a:cs typeface="Times New Roman" panose="02020603050405020304" pitchFamily="18" charset="0"/>
              </a:rPr>
              <a:t>Design exterior – </a:t>
            </a:r>
            <a:r>
              <a:rPr lang="en-US" sz="2000" dirty="0" err="1">
                <a:effectLst/>
                <a:latin typeface="+mj-lt"/>
                <a:ea typeface="Calibri" panose="020F0502020204030204" pitchFamily="34" charset="0"/>
                <a:cs typeface="Times New Roman" panose="02020603050405020304" pitchFamily="18" charset="0"/>
              </a:rPr>
              <a:t>identificarea</a:t>
            </a:r>
            <a:r>
              <a:rPr lang="en-US" sz="2000" dirty="0">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unui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spectru</a:t>
            </a:r>
            <a:r>
              <a:rPr lang="en-US" sz="2000" dirty="0">
                <a:effectLst/>
                <a:latin typeface="+mj-lt"/>
                <a:ea typeface="Calibri" panose="020F0502020204030204" pitchFamily="34" charset="0"/>
                <a:cs typeface="Times New Roman" panose="02020603050405020304" pitchFamily="18" charset="0"/>
              </a:rPr>
              <a:t> de </a:t>
            </a:r>
            <a:r>
              <a:rPr lang="en-US" sz="2000" dirty="0" err="1">
                <a:effectLst/>
                <a:latin typeface="+mj-lt"/>
                <a:ea typeface="Calibri" panose="020F0502020204030204" pitchFamily="34" charset="0"/>
                <a:cs typeface="Times New Roman" panose="02020603050405020304" pitchFamily="18" charset="0"/>
              </a:rPr>
              <a:t>specii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vegetale</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adaptabile</a:t>
            </a:r>
            <a:r>
              <a:rPr lang="en-US" sz="2000" dirty="0">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caracteristicilor</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microclomatice</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si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microecologice</a:t>
            </a:r>
            <a:r>
              <a:rPr lang="en-US" sz="2000" dirty="0">
                <a:effectLst/>
                <a:latin typeface="+mj-lt"/>
                <a:ea typeface="Calibri" panose="020F0502020204030204" pitchFamily="34" charset="0"/>
                <a:cs typeface="Times New Roman" panose="02020603050405020304" pitchFamily="18" charset="0"/>
              </a:rPr>
              <a:t> locale (</a:t>
            </a:r>
            <a:r>
              <a:rPr lang="en-US" sz="2000" dirty="0" err="1">
                <a:effectLst/>
                <a:latin typeface="+mj-lt"/>
                <a:ea typeface="Calibri" panose="020F0502020204030204" pitchFamily="34" charset="0"/>
                <a:cs typeface="Times New Roman" panose="02020603050405020304" pitchFamily="18" charset="0"/>
              </a:rPr>
              <a:t>pentru</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realizarea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amenajarilor</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exterioare</a:t>
            </a:r>
            <a:r>
              <a:rPr lang="en-US" sz="2000" dirty="0">
                <a:effectLst/>
                <a:latin typeface="+mj-lt"/>
                <a:ea typeface="Calibri" panose="020F0502020204030204" pitchFamily="34" charset="0"/>
                <a:cs typeface="Times New Roman" panose="02020603050405020304" pitchFamily="18" charset="0"/>
              </a:rPr>
              <a:t>)</a:t>
            </a:r>
          </a:p>
          <a:p>
            <a:pPr marL="285750" indent="-285750">
              <a:lnSpc>
                <a:spcPct val="107000"/>
              </a:lnSpc>
              <a:spcBef>
                <a:spcPts val="0"/>
              </a:spcBef>
              <a:spcAft>
                <a:spcPts val="0"/>
              </a:spcAft>
              <a:buFontTx/>
              <a:buChar char="-"/>
            </a:pPr>
            <a:r>
              <a:rPr lang="en-US" sz="2000" dirty="0" err="1">
                <a:effectLst/>
                <a:latin typeface="+mj-lt"/>
                <a:ea typeface="Calibri" panose="020F0502020204030204" pitchFamily="34" charset="0"/>
                <a:cs typeface="Times New Roman" panose="02020603050405020304" pitchFamily="18" charset="0"/>
              </a:rPr>
              <a:t>Proiectare</a:t>
            </a:r>
            <a:r>
              <a:rPr lang="en-US" sz="2000" dirty="0">
                <a:effectLst/>
                <a:latin typeface="+mj-lt"/>
                <a:ea typeface="Calibri" panose="020F0502020204030204" pitchFamily="34" charset="0"/>
                <a:cs typeface="Times New Roman" panose="02020603050405020304" pitchFamily="18" charset="0"/>
              </a:rPr>
              <a:t> DDE </a:t>
            </a:r>
            <a:r>
              <a:rPr lang="en-US" sz="2000" dirty="0" err="1">
                <a:effectLst/>
                <a:latin typeface="+mj-lt"/>
                <a:ea typeface="Calibri" panose="020F0502020204030204" pitchFamily="34" charset="0"/>
                <a:cs typeface="Times New Roman" panose="02020603050405020304" pitchFamily="18" charset="0"/>
              </a:rPr>
              <a:t>pentru</a:t>
            </a:r>
            <a:r>
              <a:rPr lang="en-US" sz="2000" dirty="0">
                <a:effectLst/>
                <a:latin typeface="+mj-lt"/>
                <a:ea typeface="Calibri" panose="020F0502020204030204" pitchFamily="34" charset="0"/>
                <a:cs typeface="Times New Roman" panose="02020603050405020304" pitchFamily="18" charset="0"/>
              </a:rPr>
              <a:t> Hub, Supersite</a:t>
            </a:r>
          </a:p>
          <a:p>
            <a:pPr marL="285750" marR="0" indent="-285750">
              <a:lnSpc>
                <a:spcPct val="107000"/>
              </a:lnSpc>
              <a:spcBef>
                <a:spcPts val="0"/>
              </a:spcBef>
              <a:spcAft>
                <a:spcPts val="0"/>
              </a:spcAft>
              <a:buFontTx/>
              <a:buChar char="-"/>
            </a:pPr>
            <a:r>
              <a:rPr lang="en-US" sz="2000" dirty="0" err="1">
                <a:effectLst/>
                <a:latin typeface="+mj-lt"/>
                <a:ea typeface="Calibri" panose="020F0502020204030204" pitchFamily="34" charset="0"/>
                <a:cs typeface="Times New Roman" panose="02020603050405020304" pitchFamily="18" charset="0"/>
              </a:rPr>
              <a:t>Elaborarea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si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depunerea</a:t>
            </a:r>
            <a:r>
              <a:rPr lang="en-US" sz="2000" dirty="0">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documentatiei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pentru</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autorizarea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lucrarilor</a:t>
            </a:r>
            <a:r>
              <a:rPr lang="en-US" sz="2000" dirty="0">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de </a:t>
            </a:r>
            <a:r>
              <a:rPr lang="en-US" sz="2000" dirty="0" err="1">
                <a:effectLst/>
                <a:latin typeface="+mj-lt"/>
                <a:ea typeface="Calibri" panose="020F0502020204030204" pitchFamily="34" charset="0"/>
                <a:cs typeface="Times New Roman" panose="02020603050405020304" pitchFamily="18" charset="0"/>
              </a:rPr>
              <a:t>constructie</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pentru</a:t>
            </a:r>
            <a:r>
              <a:rPr lang="en-US" sz="2000" dirty="0">
                <a:effectLst/>
                <a:latin typeface="+mj-lt"/>
                <a:ea typeface="Calibri" panose="020F0502020204030204" pitchFamily="34" charset="0"/>
                <a:cs typeface="Times New Roman" panose="02020603050405020304" pitchFamily="18" charset="0"/>
              </a:rPr>
              <a:t> Hub </a:t>
            </a:r>
            <a:r>
              <a:rPr lang="en-US" sz="2000" dirty="0" err="1">
                <a:effectLst/>
                <a:latin typeface="+mj-lt"/>
                <a:ea typeface="Calibri" panose="020F0502020204030204" pitchFamily="34" charset="0"/>
                <a:cs typeface="Times New Roman" panose="02020603050405020304" pitchFamily="18" charset="0"/>
              </a:rPr>
              <a:t>si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statiile</a:t>
            </a:r>
            <a:r>
              <a:rPr lang="en-US" sz="2000" dirty="0">
                <a:latin typeface="+mj-lt"/>
                <a:ea typeface="Calibri" panose="020F0502020204030204" pitchFamily="34" charset="0"/>
                <a:cs typeface="Times New Roman" panose="02020603050405020304" pitchFamily="18" charset="0"/>
              </a:rPr>
              <a:t> din supersite-ul Delta </a:t>
            </a:r>
            <a:r>
              <a:rPr lang="en-US" sz="2000" dirty="0" err="1">
                <a:latin typeface="+mj-lt"/>
                <a:ea typeface="Calibri" panose="020F0502020204030204" pitchFamily="34" charset="0"/>
                <a:cs typeface="Times New Roman" panose="02020603050405020304" pitchFamily="18" charset="0"/>
              </a:rPr>
              <a:t>Dunarii</a:t>
            </a:r>
            <a:endParaRPr lang="en-US" sz="20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01EB49B-1CE7-4D70-9EDC-C8E85B93D386}"/>
              </a:ext>
            </a:extLst>
          </p:cNvPr>
          <p:cNvSpPr txBox="1"/>
          <p:nvPr/>
        </p:nvSpPr>
        <p:spPr>
          <a:xfrm>
            <a:off x="10840" y="265214"/>
            <a:ext cx="4637740" cy="523220"/>
          </a:xfrm>
          <a:prstGeom prst="rect">
            <a:avLst/>
          </a:prstGeom>
          <a:noFill/>
        </p:spPr>
        <p:txBody>
          <a:bodyPr wrap="square">
            <a:spAutoFit/>
          </a:bodyPr>
          <a:lstStyle/>
          <a:p>
            <a:r>
              <a:rPr lang="en-US" sz="2800" b="1" dirty="0">
                <a:solidFill>
                  <a:srgbClr val="23AAE1"/>
                </a:solidFill>
                <a:latin typeface="Trebuchet MS" panose="020B0603020202020204" pitchFamily="34" charset="0"/>
              </a:rPr>
              <a:t>DANS2: A3</a:t>
            </a:r>
            <a:r>
              <a:rPr lang="en-US" sz="2800" dirty="0">
                <a:effectLst/>
                <a:latin typeface="Trebuchet MS" panose="020B0603020202020204" pitchFamily="34" charset="0"/>
                <a:ea typeface="Calibri" panose="020F0502020204030204" pitchFamily="34" charset="0"/>
                <a:cs typeface="Times New Roman" panose="02020603050405020304" pitchFamily="18" charset="0"/>
              </a:rPr>
              <a:t> </a:t>
            </a:r>
            <a:endParaRPr lang="en-US" sz="2800" dirty="0">
              <a:latin typeface="Trebuchet MS" panose="020B0603020202020204" pitchFamily="34" charset="0"/>
            </a:endParaRPr>
          </a:p>
        </p:txBody>
      </p:sp>
    </p:spTree>
    <p:extLst>
      <p:ext uri="{BB962C8B-B14F-4D97-AF65-F5344CB8AC3E}">
        <p14:creationId xmlns:p14="http://schemas.microsoft.com/office/powerpoint/2010/main" val="770983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1664638"/>
            <a:ext cx="8766720" cy="2664296"/>
          </a:xfrm>
        </p:spPr>
        <p:txBody>
          <a:bodyPr>
            <a:normAutofit/>
          </a:bodyPr>
          <a:lstStyle/>
          <a:p>
            <a:pPr marR="0" algn="l">
              <a:lnSpc>
                <a:spcPct val="107000"/>
              </a:lnSpc>
              <a:spcBef>
                <a:spcPts val="0"/>
              </a:spcBef>
              <a:spcAft>
                <a:spcPts val="0"/>
              </a:spcAft>
            </a:pPr>
            <a:br>
              <a:rPr lang="en-GB" sz="28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br>
            <a:endParaRPr lang="ro-RO" sz="2800" b="1" dirty="0">
              <a:solidFill>
                <a:srgbClr val="23AAE1"/>
              </a:solidFill>
              <a:latin typeface="Trebuchet MS" pitchFamily="34" charset="0"/>
            </a:endParaRPr>
          </a:p>
        </p:txBody>
      </p:sp>
      <p:sp>
        <p:nvSpPr>
          <p:cNvPr id="5" name="Title 1"/>
          <p:cNvSpPr txBox="1">
            <a:spLocks/>
          </p:cNvSpPr>
          <p:nvPr/>
        </p:nvSpPr>
        <p:spPr>
          <a:xfrm>
            <a:off x="269776" y="1484618"/>
            <a:ext cx="8604448" cy="3024336"/>
          </a:xfrm>
          <a:prstGeom prst="rect">
            <a:avLst/>
          </a:prstGeom>
        </p:spPr>
        <p:txBody>
          <a:bodyPr vert="horz" lIns="91440" tIns="45720" rIns="91440" bIns="45720" rtlCol="0" anchor="ctr">
            <a:normAutofit/>
          </a:bodyPr>
          <a:lstStyle/>
          <a:p>
            <a:pPr marL="285750" marR="0" indent="-285750">
              <a:lnSpc>
                <a:spcPct val="107000"/>
              </a:lnSpc>
              <a:spcBef>
                <a:spcPts val="0"/>
              </a:spcBef>
              <a:spcAft>
                <a:spcPts val="800"/>
              </a:spcAft>
              <a:buFont typeface="Arial" panose="020B0604020202020204" pitchFamily="34" charset="0"/>
              <a:buChar char="•"/>
            </a:pPr>
            <a:endParaRPr lang="en-US" sz="2800" b="1" dirty="0"/>
          </a:p>
        </p:txBody>
      </p:sp>
      <p:sp>
        <p:nvSpPr>
          <p:cNvPr id="7" name="Title 1">
            <a:extLst>
              <a:ext uri="{FF2B5EF4-FFF2-40B4-BE49-F238E27FC236}">
                <a16:creationId xmlns:a16="http://schemas.microsoft.com/office/drawing/2014/main" id="{82AD8A85-CA80-4080-91BE-FB3DA3CE2E88}"/>
              </a:ext>
            </a:extLst>
          </p:cNvPr>
          <p:cNvSpPr txBox="1">
            <a:spLocks/>
          </p:cNvSpPr>
          <p:nvPr/>
        </p:nvSpPr>
        <p:spPr>
          <a:xfrm>
            <a:off x="0" y="912399"/>
            <a:ext cx="8874224" cy="5692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Asistenta </a:t>
            </a:r>
            <a:r>
              <a:rPr lang="en-US" sz="24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tehnica</a:t>
            </a:r>
            <a:r>
              <a:rPr lang="en-US"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a:t>
            </a:r>
            <a:r>
              <a:rPr lang="en-US"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pregatire</a:t>
            </a:r>
            <a:r>
              <a:rPr lang="en-US"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materiala</a:t>
            </a:r>
            <a:r>
              <a:rPr lang="en-US"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pentru</a:t>
            </a:r>
            <a:r>
              <a:rPr lang="en-US"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proiectul</a:t>
            </a:r>
            <a:r>
              <a:rPr lang="en-US"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major DANUBIUS-RI </a:t>
            </a:r>
            <a:r>
              <a:rPr lang="en-US" sz="24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finantat</a:t>
            </a:r>
            <a:r>
              <a:rPr lang="en-US"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Comisia</a:t>
            </a:r>
            <a:r>
              <a:rPr lang="en-US"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Europeana</a:t>
            </a:r>
            <a:endParaRPr lang="en-US" sz="2400" b="1" dirty="0">
              <a:solidFill>
                <a:srgbClr val="00B0F0"/>
              </a:solidFill>
              <a:latin typeface="Trebuchet MS" pitchFamily="34" charset="0"/>
            </a:endParaRPr>
          </a:p>
        </p:txBody>
      </p:sp>
      <p:sp>
        <p:nvSpPr>
          <p:cNvPr id="6" name="TextBox 5">
            <a:extLst>
              <a:ext uri="{FF2B5EF4-FFF2-40B4-BE49-F238E27FC236}">
                <a16:creationId xmlns:a16="http://schemas.microsoft.com/office/drawing/2014/main" id="{BCF39A71-D732-4545-A30A-BCDC0E47D0A0}"/>
              </a:ext>
            </a:extLst>
          </p:cNvPr>
          <p:cNvSpPr txBox="1"/>
          <p:nvPr/>
        </p:nvSpPr>
        <p:spPr>
          <a:xfrm>
            <a:off x="-25524" y="1648032"/>
            <a:ext cx="9145016" cy="3783985"/>
          </a:xfrm>
          <a:prstGeom prst="rect">
            <a:avLst/>
          </a:prstGeom>
          <a:noFill/>
        </p:spPr>
        <p:txBody>
          <a:bodyPr wrap="square">
            <a:spAutoFit/>
          </a:bodyPr>
          <a:lstStyle/>
          <a:p>
            <a:pPr marL="342900" marR="0" indent="-342900">
              <a:lnSpc>
                <a:spcPct val="107000"/>
              </a:lnSpc>
              <a:spcBef>
                <a:spcPts val="0"/>
              </a:spcBef>
              <a:spcAft>
                <a:spcPts val="0"/>
              </a:spcAft>
              <a:buFontTx/>
              <a:buChar char="-"/>
            </a:pPr>
            <a:endParaRPr lang="en-US" sz="2000" dirty="0">
              <a:effectLst/>
              <a:latin typeface="+mj-lt"/>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Tx/>
              <a:buChar char="-"/>
            </a:pPr>
            <a:r>
              <a:rPr lang="en-US" sz="2000" dirty="0" err="1">
                <a:effectLst/>
                <a:latin typeface="+mj-lt"/>
                <a:ea typeface="Calibri" panose="020F0502020204030204" pitchFamily="34" charset="0"/>
                <a:cs typeface="Times New Roman" panose="02020603050405020304" pitchFamily="18" charset="0"/>
              </a:rPr>
              <a:t>Organizare</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intalniri</a:t>
            </a:r>
            <a:r>
              <a:rPr lang="en-US" sz="2000" dirty="0">
                <a:effectLst/>
                <a:latin typeface="+mj-lt"/>
                <a:ea typeface="Calibri" panose="020F0502020204030204" pitchFamily="34" charset="0"/>
                <a:cs typeface="Times New Roman" panose="02020603050405020304" pitchFamily="18" charset="0"/>
              </a:rPr>
              <a:t> cu </a:t>
            </a:r>
            <a:r>
              <a:rPr lang="en-US" sz="2000" dirty="0" err="1">
                <a:effectLst/>
                <a:latin typeface="+mj-lt"/>
                <a:ea typeface="Calibri" panose="020F0502020204030204" pitchFamily="34" charset="0"/>
                <a:cs typeface="Times New Roman" panose="02020603050405020304" pitchFamily="18" charset="0"/>
              </a:rPr>
              <a:t>reprezentanti</a:t>
            </a:r>
            <a:r>
              <a:rPr lang="en-US" sz="2000" dirty="0">
                <a:effectLst/>
                <a:latin typeface="+mj-lt"/>
                <a:ea typeface="Calibri" panose="020F0502020204030204" pitchFamily="34" charset="0"/>
                <a:cs typeface="Times New Roman" panose="02020603050405020304" pitchFamily="18" charset="0"/>
              </a:rPr>
              <a:t> ai </a:t>
            </a:r>
            <a:r>
              <a:rPr lang="en-US" sz="2000" dirty="0" err="1">
                <a:effectLst/>
                <a:latin typeface="+mj-lt"/>
                <a:ea typeface="Calibri" panose="020F0502020204030204" pitchFamily="34" charset="0"/>
                <a:cs typeface="Times New Roman" panose="02020603050405020304" pitchFamily="18" charset="0"/>
              </a:rPr>
              <a:t>partenerilor</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europeni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pentru</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armonizarea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diferitelor</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aspecte</a:t>
            </a:r>
            <a:r>
              <a:rPr lang="en-US" sz="2000" dirty="0">
                <a:effectLst/>
                <a:latin typeface="+mj-lt"/>
                <a:ea typeface="Calibri" panose="020F0502020204030204" pitchFamily="34" charset="0"/>
                <a:cs typeface="Times New Roman" panose="02020603050405020304" pitchFamily="18" charset="0"/>
              </a:rPr>
              <a:t> DANUBIUS-Commons</a:t>
            </a:r>
          </a:p>
          <a:p>
            <a:pPr marL="0" marR="0">
              <a:lnSpc>
                <a:spcPct val="107000"/>
              </a:lnSpc>
              <a:spcBef>
                <a:spcPts val="0"/>
              </a:spcBef>
              <a:spcAft>
                <a:spcPts val="0"/>
              </a:spcAft>
            </a:pP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Actualizarea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analizei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cererii</a:t>
            </a:r>
            <a:r>
              <a:rPr lang="en-US" sz="2000" dirty="0">
                <a:effectLst/>
                <a:latin typeface="+mj-lt"/>
                <a:ea typeface="Calibri" panose="020F0502020204030204" pitchFamily="34" charset="0"/>
                <a:cs typeface="Times New Roman" panose="02020603050405020304" pitchFamily="18" charset="0"/>
              </a:rPr>
              <a:t> - </a:t>
            </a:r>
            <a:r>
              <a:rPr lang="en-US" sz="2000" dirty="0" err="1">
                <a:effectLst/>
                <a:latin typeface="+mj-lt"/>
                <a:ea typeface="Calibri" panose="020F0502020204030204" pitchFamily="34" charset="0"/>
                <a:cs typeface="Times New Roman" panose="02020603050405020304" pitchFamily="18" charset="0"/>
              </a:rPr>
              <a:t>identificare</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noi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potentiali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utilizatori</a:t>
            </a:r>
            <a:r>
              <a:rPr lang="en-US" sz="2000" dirty="0">
                <a:effectLst/>
                <a:latin typeface="+mj-lt"/>
                <a:ea typeface="Calibri" panose="020F0502020204030204" pitchFamily="34" charset="0"/>
                <a:cs typeface="Times New Roman" panose="02020603050405020304" pitchFamily="18" charset="0"/>
              </a:rPr>
              <a:t> ai </a:t>
            </a:r>
            <a:r>
              <a:rPr lang="en-US" sz="2000" dirty="0" err="1">
                <a:effectLst/>
                <a:latin typeface="+mj-lt"/>
                <a:ea typeface="Calibri" panose="020F0502020204030204" pitchFamily="34" charset="0"/>
                <a:cs typeface="Times New Roman" panose="02020603050405020304" pitchFamily="18" charset="0"/>
              </a:rPr>
              <a:t>infrastructurii</a:t>
            </a:r>
            <a:endParaRPr lang="en-US" sz="20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Actualizarea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analizei</a:t>
            </a:r>
            <a:r>
              <a:rPr lang="en-US" sz="2000" dirty="0">
                <a:effectLst/>
                <a:latin typeface="+mj-lt"/>
                <a:ea typeface="Calibri" panose="020F0502020204030204" pitchFamily="34" charset="0"/>
                <a:cs typeface="Times New Roman" panose="02020603050405020304" pitchFamily="18" charset="0"/>
              </a:rPr>
              <a:t> cost-</a:t>
            </a:r>
            <a:r>
              <a:rPr lang="en-US" sz="2000" dirty="0" err="1">
                <a:effectLst/>
                <a:latin typeface="+mj-lt"/>
                <a:ea typeface="Calibri" panose="020F0502020204030204" pitchFamily="34" charset="0"/>
                <a:cs typeface="Times New Roman" panose="02020603050405020304" pitchFamily="18" charset="0"/>
              </a:rPr>
              <a:t>beneficiu</a:t>
            </a:r>
            <a:r>
              <a:rPr lang="en-US" sz="2000" dirty="0">
                <a:effectLst/>
                <a:latin typeface="+mj-lt"/>
                <a:ea typeface="Calibri" panose="020F0502020204030204" pitchFamily="34" charset="0"/>
                <a:cs typeface="Times New Roman" panose="02020603050405020304" pitchFamily="18" charset="0"/>
              </a:rPr>
              <a:t> a </a:t>
            </a:r>
            <a:r>
              <a:rPr lang="en-US" sz="2000" dirty="0" err="1">
                <a:effectLst/>
                <a:latin typeface="+mj-lt"/>
                <a:ea typeface="Calibri" panose="020F0502020204030204" pitchFamily="34" charset="0"/>
                <a:cs typeface="Times New Roman" panose="02020603050405020304" pitchFamily="18" charset="0"/>
              </a:rPr>
              <a:t>proiectului</a:t>
            </a:r>
            <a:r>
              <a:rPr lang="en-US" sz="2000" dirty="0">
                <a:effectLst/>
                <a:latin typeface="+mj-lt"/>
                <a:ea typeface="Calibri" panose="020F0502020204030204" pitchFamily="34" charset="0"/>
                <a:cs typeface="Times New Roman" panose="02020603050405020304" pitchFamily="18" charset="0"/>
              </a:rPr>
              <a:t> major</a:t>
            </a:r>
          </a:p>
          <a:p>
            <a:pPr marL="0" marR="0">
              <a:lnSpc>
                <a:spcPct val="107000"/>
              </a:lnSpc>
              <a:spcBef>
                <a:spcPts val="0"/>
              </a:spcBef>
              <a:spcAft>
                <a:spcPts val="0"/>
              </a:spcAft>
            </a:pPr>
            <a:r>
              <a:rPr lang="en-US" sz="2000" dirty="0">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Promovare</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proiect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suport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pagina</a:t>
            </a:r>
            <a:r>
              <a:rPr lang="en-US" sz="2000" dirty="0">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web, workshop </a:t>
            </a:r>
            <a:r>
              <a:rPr lang="en-US" sz="2000" dirty="0" err="1">
                <a:effectLst/>
                <a:latin typeface="+mj-lt"/>
                <a:ea typeface="Calibri" panose="020F0502020204030204" pitchFamily="34" charset="0"/>
                <a:cs typeface="Times New Roman" panose="02020603050405020304" pitchFamily="18" charset="0"/>
              </a:rPr>
              <a:t>deschidere</a:t>
            </a:r>
            <a:r>
              <a:rPr lang="en-US" sz="2000" dirty="0">
                <a:effectLst/>
                <a:latin typeface="+mj-lt"/>
                <a:ea typeface="Calibri" panose="020F0502020204030204" pitchFamily="34" charset="0"/>
                <a:cs typeface="Times New Roman" panose="02020603050405020304" pitchFamily="18" charset="0"/>
              </a:rPr>
              <a:t>/</a:t>
            </a:r>
            <a:r>
              <a:rPr lang="en-US" sz="2000" dirty="0" err="1">
                <a:effectLst/>
                <a:latin typeface="+mj-lt"/>
                <a:ea typeface="Calibri" panose="020F0502020204030204" pitchFamily="34" charset="0"/>
                <a:cs typeface="Times New Roman" panose="02020603050405020304" pitchFamily="18" charset="0"/>
              </a:rPr>
              <a:t>inchidereproiect</a:t>
            </a:r>
            <a:r>
              <a:rPr lang="en-US" sz="2000" dirty="0">
                <a:effectLst/>
                <a:latin typeface="+mj-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dirty="0">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materiale</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promomovare</a:t>
            </a:r>
            <a:r>
              <a:rPr lang="en-US" sz="2000" dirty="0">
                <a:effectLst/>
                <a:latin typeface="+mj-lt"/>
                <a:ea typeface="Calibri" panose="020F0502020204030204" pitchFamily="34" charset="0"/>
                <a:cs typeface="Times New Roman" panose="02020603050405020304" pitchFamily="18" charset="0"/>
              </a:rPr>
              <a:t>: rollup, banner, newsletter, flyers)</a:t>
            </a:r>
          </a:p>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8443CE8-BCE4-4C91-84E1-C69C3A6B21F6}"/>
              </a:ext>
            </a:extLst>
          </p:cNvPr>
          <p:cNvSpPr txBox="1"/>
          <p:nvPr/>
        </p:nvSpPr>
        <p:spPr>
          <a:xfrm>
            <a:off x="179512" y="222764"/>
            <a:ext cx="4673600" cy="523220"/>
          </a:xfrm>
          <a:prstGeom prst="rect">
            <a:avLst/>
          </a:prstGeom>
          <a:noFill/>
        </p:spPr>
        <p:txBody>
          <a:bodyPr wrap="square">
            <a:spAutoFit/>
          </a:bodyPr>
          <a:lstStyle/>
          <a:p>
            <a:r>
              <a:rPr lang="en-US" sz="2800" b="1" dirty="0">
                <a:solidFill>
                  <a:srgbClr val="23AAE1"/>
                </a:solidFill>
                <a:latin typeface="Trebuchet MS" panose="020B0603020202020204" pitchFamily="34" charset="0"/>
              </a:rPr>
              <a:t>DANS2: A</a:t>
            </a:r>
            <a:r>
              <a:rPr lang="en-US" sz="2800" b="1" dirty="0">
                <a:solidFill>
                  <a:srgbClr val="00B0F0"/>
                </a:solidFill>
                <a:effectLst/>
                <a:latin typeface="Trebuchet MS" panose="020B0603020202020204" pitchFamily="34" charset="0"/>
                <a:ea typeface="Calibri" panose="020F0502020204030204" pitchFamily="34" charset="0"/>
                <a:cs typeface="Times New Roman" panose="02020603050405020304" pitchFamily="18" charset="0"/>
              </a:rPr>
              <a:t>4</a:t>
            </a:r>
            <a:endParaRPr lang="en-US" sz="2800" dirty="0">
              <a:latin typeface="Trebuchet MS" panose="020B0603020202020204" pitchFamily="34" charset="0"/>
            </a:endParaRPr>
          </a:p>
        </p:txBody>
      </p:sp>
    </p:spTree>
    <p:extLst>
      <p:ext uri="{BB962C8B-B14F-4D97-AF65-F5344CB8AC3E}">
        <p14:creationId xmlns:p14="http://schemas.microsoft.com/office/powerpoint/2010/main" val="18323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TotalTime>
  <Words>684</Words>
  <Application>Microsoft Office PowerPoint</Application>
  <PresentationFormat>On-screen Show (16:9)</PresentationFormat>
  <Paragraphs>67</Paragraphs>
  <Slides>11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Courier New</vt:lpstr>
      <vt:lpstr>Times New Roman</vt:lpstr>
      <vt:lpstr>Trebuchet MS</vt:lpstr>
      <vt:lpstr>TrebuchetMS</vt:lpstr>
      <vt:lpstr>TrebuchetMS-Bold</vt:lpstr>
      <vt:lpstr>Office Theme</vt:lpstr>
      <vt:lpstr>Proiect suport pentru pregătirea DANUBIUS – RI Cod SMIS 139648 Apel de proiecte POC/699/1/1/Mari infrastructuri de CD Tip proiect: Proiect suport pentru pregătirea proiectului DANUBIUS – RI   Manuela Elisabeta SIDOROFF Institutul National C&amp;D pentru Stiinte BIOLOGICE </vt:lpstr>
      <vt:lpstr>Parteneri:</vt:lpstr>
      <vt:lpstr>   Proiectul DANS si-a atins toate obiectivele:  - Hub-ul este propus a fi o constructie verde cu suprafata de cca. 24.000 mp   spatii administrative si sali de conferinte si workshopuri, un centru IT si  17 laboratoare de cercetare acopera tot spectru de geostiinte si stiintele                  vietii  - Supersite-ul  Delta Dunarii    8 statii de teren (Hub Murighiol, Chilia Veche Tulcea, Sulina Sf. Gheorghe  Jurilovca Grindu Caraorman)  16 arii de observatie  52 puncta de observatii   </vt:lpstr>
      <vt:lpstr> </vt:lpstr>
      <vt:lpstr>Benchmarking pentru echipamentele de cercetare din labora- toarele din Hub si supersite -Studiu comparativ pentru selectarea echipamentelor (in corelatie cu lista serviciilor oferite de Hub).  -Elaborarea specificatiilor tehnice  </vt:lpstr>
      <vt:lpstr>DANS vs. DANS2</vt:lpstr>
      <vt:lpstr> </vt:lpstr>
      <vt:lpstr> </vt:lpstr>
      <vt:lpstr> </vt:lpstr>
      <vt:lpstr>PowerPoint Presentation</vt:lpstr>
      <vt:lpstr>Mulţumesc!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TITLU PREZENTARE</dc:title>
  <dc:creator>Admin</dc:creator>
  <cp:lastModifiedBy>Manuela</cp:lastModifiedBy>
  <cp:revision>52</cp:revision>
  <dcterms:created xsi:type="dcterms:W3CDTF">2021-01-08T08:28:57Z</dcterms:created>
  <dcterms:modified xsi:type="dcterms:W3CDTF">2021-01-19T16:45:46Z</dcterms:modified>
</cp:coreProperties>
</file>